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33"/>
  </p:notesMasterIdLst>
  <p:handoutMasterIdLst>
    <p:handoutMasterId r:id="rId34"/>
  </p:handoutMasterIdLst>
  <p:sldIdLst>
    <p:sldId id="1699" r:id="rId5"/>
    <p:sldId id="565" r:id="rId6"/>
    <p:sldId id="1681" r:id="rId7"/>
    <p:sldId id="1983" r:id="rId8"/>
    <p:sldId id="1968" r:id="rId9"/>
    <p:sldId id="2001" r:id="rId10"/>
    <p:sldId id="2000" r:id="rId11"/>
    <p:sldId id="1969" r:id="rId12"/>
    <p:sldId id="1984" r:id="rId13"/>
    <p:sldId id="1997" r:id="rId14"/>
    <p:sldId id="1996" r:id="rId15"/>
    <p:sldId id="1999" r:id="rId16"/>
    <p:sldId id="1986" r:id="rId17"/>
    <p:sldId id="2003" r:id="rId18"/>
    <p:sldId id="2005" r:id="rId19"/>
    <p:sldId id="2004" r:id="rId20"/>
    <p:sldId id="1987" r:id="rId21"/>
    <p:sldId id="2002" r:id="rId22"/>
    <p:sldId id="1971" r:id="rId23"/>
    <p:sldId id="1993" r:id="rId24"/>
    <p:sldId id="2006" r:id="rId25"/>
    <p:sldId id="1985" r:id="rId26"/>
    <p:sldId id="1995" r:id="rId27"/>
    <p:sldId id="1973" r:id="rId28"/>
    <p:sldId id="1989" r:id="rId29"/>
    <p:sldId id="1994" r:id="rId30"/>
    <p:sldId id="1941" r:id="rId31"/>
    <p:sldId id="1325" r:id="rId32"/>
  </p:sldIdLst>
  <p:sldSz cx="12192000" cy="6858000"/>
  <p:notesSz cx="6858000" cy="9144000"/>
  <p:embeddedFontLst>
    <p:embeddedFont>
      <p:font typeface="나눔고딕" panose="020D0604000000000000" pitchFamily="34" charset="-127"/>
      <p:regular r:id="rId35"/>
      <p:bold r:id="rId36"/>
    </p:embeddedFont>
    <p:embeddedFont>
      <p:font typeface="나눔고딕 ExtraBold" panose="020D0604000000000000" pitchFamily="34" charset="-127"/>
      <p:bold r:id="rId37"/>
    </p:embeddedFont>
    <p:embeddedFont>
      <p:font typeface="맑은 고딕" panose="020B0503020000020004" pitchFamily="34" charset="-127"/>
      <p:regular r:id="rId38"/>
      <p:bold r:id="rId39"/>
    </p:embeddedFont>
    <p:embeddedFont>
      <p:font typeface="Cambria Math" panose="02040503050406030204" pitchFamily="18" charset="0"/>
      <p:regular r:id="rId40"/>
    </p:embeddedFont>
    <p:embeddedFont>
      <p:font typeface="Consolas" panose="020B0609020204030204" pitchFamily="49" charset="0"/>
      <p:regular r:id="rId41"/>
      <p:bold r:id="rId42"/>
      <p:italic r:id="rId43"/>
      <p:boldItalic r:id="rId4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5D36239C-F8AD-436A-83C6-686AC91B4B09}">
          <p14:sldIdLst>
            <p14:sldId id="1699"/>
            <p14:sldId id="565"/>
            <p14:sldId id="1681"/>
            <p14:sldId id="1983"/>
            <p14:sldId id="1968"/>
            <p14:sldId id="2001"/>
            <p14:sldId id="2000"/>
            <p14:sldId id="1969"/>
            <p14:sldId id="1984"/>
            <p14:sldId id="1997"/>
            <p14:sldId id="1996"/>
            <p14:sldId id="1999"/>
            <p14:sldId id="1986"/>
            <p14:sldId id="2003"/>
            <p14:sldId id="2005"/>
            <p14:sldId id="2004"/>
            <p14:sldId id="1987"/>
            <p14:sldId id="2002"/>
            <p14:sldId id="1971"/>
            <p14:sldId id="1993"/>
            <p14:sldId id="2006"/>
            <p14:sldId id="1985"/>
            <p14:sldId id="1995"/>
            <p14:sldId id="1973"/>
            <p14:sldId id="1989"/>
            <p14:sldId id="1994"/>
            <p14:sldId id="1941"/>
            <p14:sldId id="132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6391150-B5EC-4E59-7EA5-DF80BE46CA13}" name="dlatngks222@gmail.com" initials="" userId="1a7a24fb00298569" providerId="Windows Live"/>
  <p188:author id="{4FD92FE4-B0D9-8231-16D3-345D6358E0F7}" name="수한 임" initials="수임" userId="0ca51a724a08e751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B6F6"/>
    <a:srgbClr val="F3F3F3"/>
    <a:srgbClr val="F6FAF4"/>
    <a:srgbClr val="ECF3FA"/>
    <a:srgbClr val="92D050"/>
    <a:srgbClr val="57D3FF"/>
    <a:srgbClr val="00B0F0"/>
    <a:srgbClr val="203864"/>
    <a:srgbClr val="2F559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92" autoAdjust="0"/>
    <p:restoredTop sz="92282" autoAdjust="0"/>
  </p:normalViewPr>
  <p:slideViewPr>
    <p:cSldViewPr snapToGrid="0">
      <p:cViewPr varScale="1">
        <p:scale>
          <a:sx n="145" d="100"/>
          <a:sy n="145" d="100"/>
        </p:scale>
        <p:origin x="688" y="176"/>
      </p:cViewPr>
      <p:guideLst>
        <p:guide orient="horz" pos="2160"/>
        <p:guide pos="3795"/>
      </p:guideLst>
    </p:cSldViewPr>
  </p:slideViewPr>
  <p:outlineViewPr>
    <p:cViewPr>
      <p:scale>
        <a:sx n="33" d="100"/>
        <a:sy n="33" d="100"/>
      </p:scale>
      <p:origin x="0" y="2784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389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5.fntdata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2.fntdata"/><Relationship Id="rId49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E4E6F55C-5D47-44C0-850C-2D1571E3644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BFF3639-187C-4128-8E93-0BD3DD7B75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CD7AB6-D3CE-456D-ACDF-C2B4571FF0F9}" type="datetimeFigureOut">
              <a:rPr lang="ko-KR" altLang="en-US" smtClean="0"/>
              <a:t>2025. 10. 20.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E9099C-10D3-48BB-B123-B511AB0B58F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03F802-E063-4F7B-B7C5-B0656ECB12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262913-6A8E-4F06-8C65-FF0DC1051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2868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07646D-DE65-4337-9808-EBC2591771E1}" type="datetimeFigureOut">
              <a:rPr lang="ko-KR" altLang="en-US" smtClean="0"/>
              <a:t>2025. 10. 20.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D7D63A-E978-4804-ADEE-10E8A580B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54654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0" dirty="0"/>
              <a:t>안녕하세요 저는 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한국어 방언 비속어 완화 및 커리큘럼 학습 기반 비속어 구간 탐지 연구에 대해 발표할 연세대학교 </a:t>
            </a:r>
            <a:r>
              <a:rPr lang="ko-KR" alt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김정인이라고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합니다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연구는 국립 경상대학교와 협업하여 진행하였습니다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D7D63A-E978-4804-ADEE-10E8A580B6F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002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617856-6423-654D-CBBC-51E7DA952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E4566CF-51AD-5B5E-5BAB-42BCF7171C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8D6D368-31B0-39E5-0140-F59243F64B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이렇게 생성된 방언사전에서 표준어</a:t>
            </a:r>
            <a:r>
              <a:rPr lang="en-US" altLang="ko-KR" dirty="0"/>
              <a:t>-</a:t>
            </a:r>
            <a:r>
              <a:rPr lang="ko-KR" altLang="en-US" dirty="0"/>
              <a:t>방언 쌍을 매칭하여 </a:t>
            </a:r>
            <a:r>
              <a:rPr lang="en-US" altLang="ko-KR" dirty="0"/>
              <a:t>KOLD</a:t>
            </a:r>
            <a:r>
              <a:rPr lang="ko-KR" altLang="en-US" dirty="0"/>
              <a:t>의 표준어 데이터를 변환시킵니다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KOLD </a:t>
            </a:r>
            <a:r>
              <a:rPr lang="ko-KR" altLang="en-US" dirty="0"/>
              <a:t>데이터셋이 제공하는 비속어 및 비속어가 아닌 문장들을</a:t>
            </a:r>
            <a:r>
              <a:rPr lang="en-US" altLang="ko-KR" dirty="0"/>
              <a:t> </a:t>
            </a:r>
            <a:r>
              <a:rPr lang="ko-KR" altLang="en-US" dirty="0"/>
              <a:t>방언사전을 통해 매칭하여 경상도 방언 문장으로 변환시켰습니다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변환이 이루어지지 않은 문장은 제외하였습니다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A048CC-9E03-CBC1-3B58-CCD86BDC32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6191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6DD13-D0D0-6150-C26E-6658A494B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FFDDEA8-8607-D7E6-0F45-73831F4A97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D0C32E5-DE74-00F7-FE62-EECC9F1635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최종적으로 만든 방언</a:t>
            </a:r>
            <a:r>
              <a:rPr lang="en-US" altLang="ko-KR" dirty="0"/>
              <a:t> </a:t>
            </a:r>
            <a:r>
              <a:rPr lang="ko-KR" altLang="en-US" dirty="0"/>
              <a:t>비속어 데이터셋의 구성은 이렇습니다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표준어문장과 방언문장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비속어 여부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그리고 표준어 비속어 구간과 방언 비속어 구간이 포함됩니다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6547B8-8436-7E8A-521F-5CFDF461EB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9440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25DA9F-847D-09AC-C550-596D89690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A6FD1AB-DBEA-44AC-7618-7A6BD78728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098B658-6644-EB2F-5B05-D3B3E98333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방언 비속어 구간 탐지 부분입니다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3622D3-8EB3-C717-5D4B-E71302F2CB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4134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643CC-412B-7484-E719-E4AB04D38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7D6D57D-8B28-2EA6-180B-B17928025B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BA48DBA-3012-2957-6B7A-2EC8DD180F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비속어 구간 탐지의 목표는 비속어 문장 속에서 비속어 구간을 예측하는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문자단위로 </a:t>
            </a:r>
            <a:r>
              <a:rPr lang="ko-KR" altLang="en-US" dirty="0" err="1"/>
              <a:t>마스킹</a:t>
            </a:r>
            <a:r>
              <a:rPr lang="ko-KR" altLang="en-US" dirty="0"/>
              <a:t> 된 비속어 위치 마스크 시퀀스를 예측하는데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여기서 </a:t>
            </a:r>
            <a:r>
              <a:rPr lang="en-US" altLang="ko-KR" dirty="0"/>
              <a:t>1</a:t>
            </a:r>
            <a:r>
              <a:rPr lang="ko-KR" altLang="en-US" dirty="0"/>
              <a:t>은 그림에서 보시는 것과 같이 문자가 비속어에 해당함을 의미합니다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 비속어 구간 길이란</a:t>
            </a:r>
            <a:r>
              <a:rPr lang="en-US" altLang="ko-KR" dirty="0"/>
              <a:t>, </a:t>
            </a:r>
            <a:r>
              <a:rPr lang="ko-KR" altLang="en-US" dirty="0"/>
              <a:t>문장 내 비속어가 위치하는 구간의 길이를 의미합니다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저희는 </a:t>
            </a:r>
            <a:r>
              <a:rPr lang="en-US" altLang="ko-KR" dirty="0"/>
              <a:t>KOLD</a:t>
            </a:r>
            <a:r>
              <a:rPr lang="ko-KR" altLang="en-US" dirty="0"/>
              <a:t>데이터셋에서 제공한 비속어 구간을 참고하여 </a:t>
            </a:r>
            <a:r>
              <a:rPr lang="ko-KR" altLang="en-US" dirty="0" err="1"/>
              <a:t>마스킹하였고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이 </a:t>
            </a:r>
            <a:r>
              <a:rPr lang="ko-KR" altLang="en-US" dirty="0" err="1"/>
              <a:t>마스킹</a:t>
            </a:r>
            <a:r>
              <a:rPr lang="ko-KR" altLang="en-US" dirty="0"/>
              <a:t> 된 시퀀스 내에서 비속어 구간의 위치에 해당하는 문자의 개수에 따라 비속어 구간 길이를 정의했습니다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07CB35-3399-2647-6ED6-CC54267CE5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81559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4C843F-7570-B38F-0BEC-0BB7198FC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2ED2862-AB5A-82B8-630D-6BBFD394FF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194AEE8-AF55-E9C7-D37E-E693E4C1C4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Step1</a:t>
            </a:r>
            <a:r>
              <a:rPr lang="ko-KR" altLang="en-US" dirty="0"/>
              <a:t>에서는 비속어 탐지를 위해 저희가 생성한 데이터셋 중에서 비속어가 아닌 데이터를 제외하여 총 </a:t>
            </a:r>
            <a:r>
              <a:rPr lang="en-US" altLang="ko-KR" dirty="0"/>
              <a:t>13,515</a:t>
            </a:r>
            <a:r>
              <a:rPr lang="ko-KR" altLang="en-US" dirty="0"/>
              <a:t>개를 학습에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Step2</a:t>
            </a:r>
            <a:r>
              <a:rPr lang="ko-KR" altLang="en-US" dirty="0"/>
              <a:t>에서는 이 데이터를 </a:t>
            </a:r>
            <a:r>
              <a:rPr lang="en-US" altLang="ko-KR" dirty="0"/>
              <a:t>8:1:1</a:t>
            </a:r>
            <a:r>
              <a:rPr lang="ko-KR" altLang="en-US" dirty="0"/>
              <a:t>의 비율로 나누었고</a:t>
            </a:r>
            <a:r>
              <a:rPr lang="en-US" altLang="ko-KR" dirty="0"/>
              <a:t>,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F8AD63-1577-D887-1A16-D18CA0D767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83852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82C7A-870A-23E3-86D2-39621B9BBC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DCF97DF-72A4-DBEF-E5F1-09778BBFB3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BB1CC7B-0FE7-8F8B-261E-1AEEE97155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Step3</a:t>
            </a:r>
            <a:r>
              <a:rPr lang="ko-KR" altLang="en-US" dirty="0"/>
              <a:t>에서는 비속어 구간 길이에 따라 </a:t>
            </a:r>
            <a:r>
              <a:rPr lang="en-US" altLang="ko-KR" dirty="0"/>
              <a:t>easy, medium, hard</a:t>
            </a:r>
            <a:r>
              <a:rPr lang="ko-KR" altLang="en-US" dirty="0"/>
              <a:t>로 나누었습니다</a:t>
            </a:r>
            <a:r>
              <a:rPr lang="en-US" altLang="ko-KR" dirty="0"/>
              <a:t>.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Easy, Medium, Hard</a:t>
            </a:r>
            <a:r>
              <a:rPr lang="ko-KR" alt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의 각 샘플수가 동일하도록 기준을 잡았습니다</a:t>
            </a:r>
            <a:r>
              <a:rPr lang="en-US" altLang="ko-KR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ko-KR" dirty="0"/>
          </a:p>
          <a:p>
            <a:r>
              <a:rPr lang="en-US" altLang="ko-KR" dirty="0"/>
              <a:t>KOLD</a:t>
            </a:r>
            <a:r>
              <a:rPr lang="ko-KR" altLang="en-US" dirty="0"/>
              <a:t>데이터셋에는 비속어 유형이 주어지는데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학습 성능이 왜곡되지 않도록 이러한 비속어 유형별로도 비슷한 균형을 갖추도록 </a:t>
            </a:r>
            <a:r>
              <a:rPr lang="en-US" altLang="ko-KR" dirty="0"/>
              <a:t>easy, medium, hard</a:t>
            </a:r>
            <a:r>
              <a:rPr lang="ko-KR" altLang="en-US" dirty="0" err="1"/>
              <a:t>를</a:t>
            </a:r>
            <a:r>
              <a:rPr lang="ko-KR" altLang="en-US" dirty="0"/>
              <a:t> 분할하였습니다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FB1EA2-C935-FAA9-3EB0-877944DF32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3068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B882C7-22D7-D122-2868-0968158B8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8BBAADB-B4D4-6711-0B89-571A947F78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0C7446C-3438-7A84-065F-0FAF8ECA1E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 비속어 구간 길이가 길수록 난이도가 높은 문제로 설정하였으며</a:t>
            </a:r>
            <a:r>
              <a:rPr lang="en-US" altLang="ko-KR" dirty="0"/>
              <a:t>,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확인해본 결과</a:t>
            </a:r>
            <a:r>
              <a:rPr lang="en-US" altLang="ko-KR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easy</a:t>
            </a:r>
            <a:r>
              <a:rPr lang="ko-KR" alt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에서는 길이 </a:t>
            </a:r>
            <a:r>
              <a:rPr lang="en-US" altLang="ko-KR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1~13,</a:t>
            </a:r>
            <a:r>
              <a:rPr lang="ko-KR" alt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medium</a:t>
            </a:r>
            <a:r>
              <a:rPr lang="ko-KR" alt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에서는 </a:t>
            </a:r>
            <a:r>
              <a:rPr lang="en-US" altLang="ko-KR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13~27,</a:t>
            </a:r>
            <a:r>
              <a:rPr lang="ko-KR" alt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</a:t>
            </a:r>
            <a:r>
              <a:rPr lang="ko-KR" alt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에서는 </a:t>
            </a:r>
            <a:r>
              <a:rPr lang="en-US" altLang="ko-KR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27~147</a:t>
            </a:r>
            <a:r>
              <a:rPr lang="ko-KR" alt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의 비속어 길이의 데이터를 가지고 있었습니다</a:t>
            </a:r>
            <a:r>
              <a:rPr lang="en-US" altLang="ko-KR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1CD8E7-C253-A876-F0D5-1A238D190E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1650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EACCF0-CB97-49F3-3C02-90EC96CAA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265B6E6-9542-8E82-79AF-C28BB204E5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54818F0-7775-BDEF-3CE3-9DB31C2F3E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Step4: </a:t>
            </a:r>
            <a:r>
              <a:rPr lang="ko-KR" altLang="en-US" dirty="0"/>
              <a:t>난이도별로 분할한 데이터로 커리큘럼 러닝을 수행했습니다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방언문장과 </a:t>
            </a:r>
            <a:r>
              <a:rPr lang="ko-KR" altLang="en-US" sz="1200" dirty="0"/>
              <a:t>비속어 위치 </a:t>
            </a:r>
            <a:r>
              <a:rPr lang="ko-KR" altLang="en-US" sz="1200" dirty="0" err="1"/>
              <a:t>마스킹</a:t>
            </a:r>
            <a:r>
              <a:rPr lang="ko-KR" altLang="en-US" sz="1200" dirty="0"/>
              <a:t> 시퀀스를 </a:t>
            </a:r>
            <a:r>
              <a:rPr lang="ko-KR" altLang="en-US" dirty="0"/>
              <a:t>학습에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그리고</a:t>
            </a:r>
            <a:r>
              <a:rPr lang="en-US" altLang="ko-KR" dirty="0"/>
              <a:t>, easy -&gt; medium -&gt; hard </a:t>
            </a:r>
            <a:r>
              <a:rPr lang="ko-KR" altLang="en-US" dirty="0"/>
              <a:t>순으로 학습시켰습니다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822D7A-9B27-B75C-2C0C-A2F64155EB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59170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30967-E982-DC7B-47E2-2A2C8C12C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30B0889-30A1-84FB-34B6-87DFC83FCB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5460764-BBE1-2B3B-371A-6F7A12B07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</a:t>
            </a:r>
            <a:r>
              <a:rPr lang="en-US" altLang="ko-KR" dirty="0"/>
              <a:t>,</a:t>
            </a:r>
            <a:r>
              <a:rPr lang="ko-KR" altLang="en-US" dirty="0"/>
              <a:t> 방언 비속어 완화 문장 생성입니다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445C404-77E4-B3FB-A42B-5E7896FE81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36720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41F004-A1E5-21B3-EA36-4FDE896335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D38B875-3676-6972-3100-54663DF359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83A72AB-A96D-73EA-CD0E-7D011F7446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비속어 구간 탐지를 통해 생성한 비속어 위치 정보를 활용하여 비속어 완화를 시도하였습니다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비속어 완화 예시를 </a:t>
            </a:r>
            <a:r>
              <a:rPr lang="en-US" altLang="ko-KR" dirty="0"/>
              <a:t>5</a:t>
            </a:r>
            <a:r>
              <a:rPr lang="ko-KR" altLang="en-US" dirty="0"/>
              <a:t>개 제공하고</a:t>
            </a:r>
            <a:endParaRPr lang="en-US" altLang="ko-KR" dirty="0"/>
          </a:p>
          <a:p>
            <a:r>
              <a:rPr lang="ko-KR" altLang="en-US" dirty="0"/>
              <a:t>완화할 대상 방언 문장과</a:t>
            </a:r>
            <a:endParaRPr lang="en-US" altLang="ko-KR" dirty="0"/>
          </a:p>
          <a:p>
            <a:r>
              <a:rPr lang="ko-KR" altLang="en-US" dirty="0"/>
              <a:t>탐지 모델에서 예측된 해당 방언의 비속어의 위치 </a:t>
            </a:r>
            <a:endParaRPr lang="en-US" altLang="ko-KR" dirty="0"/>
          </a:p>
          <a:p>
            <a:r>
              <a:rPr lang="ko-KR" altLang="en-US" dirty="0"/>
              <a:t>그리고 </a:t>
            </a:r>
            <a:r>
              <a:rPr lang="en-US" altLang="ko-KR" dirty="0"/>
              <a:t>instruction</a:t>
            </a:r>
            <a:r>
              <a:rPr lang="ko-KR" altLang="en-US" dirty="0"/>
              <a:t>을 제공합니다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----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이전 탐지 실험에서는 </a:t>
            </a:r>
            <a:r>
              <a:rPr lang="en-US" altLang="ko-KR" dirty="0"/>
              <a:t>fine-tuning</a:t>
            </a:r>
            <a:r>
              <a:rPr lang="ko-KR" altLang="en-US" dirty="0"/>
              <a:t>을 진행했지만</a:t>
            </a:r>
            <a:r>
              <a:rPr lang="en-US" altLang="ko-KR" dirty="0"/>
              <a:t>, </a:t>
            </a:r>
            <a:r>
              <a:rPr lang="ko-KR" altLang="en-US" dirty="0"/>
              <a:t>완화 실험에서 하지 않은 이유는</a:t>
            </a:r>
            <a:r>
              <a:rPr lang="en-US" altLang="ko-KR" dirty="0"/>
              <a:t>, </a:t>
            </a:r>
            <a:r>
              <a:rPr lang="ko-KR" altLang="en-US" dirty="0"/>
              <a:t>현존하는 방언 비속어 완화 데이터가 없었기 때문입니다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0DE925-CFEE-0A53-8F2E-13DD456ED4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2506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발표 순서는 다음과 같습니다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연구 배경</a:t>
            </a:r>
            <a:r>
              <a:rPr lang="en-US" altLang="ko-KR" dirty="0"/>
              <a:t>, </a:t>
            </a:r>
            <a:r>
              <a:rPr lang="ko-KR" altLang="en-US" dirty="0"/>
              <a:t>방법론</a:t>
            </a:r>
            <a:r>
              <a:rPr lang="en-US" altLang="ko-KR" dirty="0"/>
              <a:t>, </a:t>
            </a:r>
            <a:r>
              <a:rPr lang="ko-KR" altLang="en-US" dirty="0"/>
              <a:t>실험결과</a:t>
            </a:r>
            <a:r>
              <a:rPr lang="en-US" altLang="ko-KR" dirty="0"/>
              <a:t>, </a:t>
            </a:r>
            <a:r>
              <a:rPr lang="ko-KR" altLang="en-US" dirty="0"/>
              <a:t>결론 순으로 말씀드리겠습니다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72264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618CE-2D62-0C6A-FBC4-4F5E464C5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7BBDE48-C753-D987-D5B3-A350BA4186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C739630-5186-5D6C-16B5-D31C975C09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실험결과입니다</a:t>
            </a:r>
            <a:r>
              <a:rPr lang="en-US" altLang="ko-KR" dirty="0"/>
              <a:t>.</a:t>
            </a:r>
          </a:p>
          <a:p>
            <a:pPr latinLnBrk="1"/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9CF5CB-7BC9-14AC-C7E2-1DFC60697C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35555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9E717-FFA3-9066-01BF-EE5418E1F4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55434A0-16FA-3359-EAED-8A767BA800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E89DE56-D15F-5A5E-AAD3-B877B6D5F5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실험에 사용한 모델은 비속어 구간 탐지 모델과 비속어 완화 문장 생성 모델이 각각 다릅니다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두 실험에서 사용된 모델은</a:t>
            </a:r>
            <a:r>
              <a:rPr lang="en-US" altLang="ko-KR" dirty="0"/>
              <a:t>,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2025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29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 기준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huggingface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-US" altLang="ko-KR" dirty="0"/>
              <a:t>Open-Ko-LLM leaderboard</a:t>
            </a:r>
            <a:r>
              <a:rPr lang="ko-KR" altLang="en-US" dirty="0"/>
              <a:t>에서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Classification, generation </a:t>
            </a:r>
            <a:r>
              <a:rPr lang="ko-KR" altLang="en-US" dirty="0"/>
              <a:t>부분에서 각각 한국어 성능 상위권에 위치한</a:t>
            </a:r>
            <a:r>
              <a:rPr lang="en-US" altLang="ko-KR" dirty="0"/>
              <a:t> </a:t>
            </a:r>
            <a:r>
              <a:rPr lang="ko-KR" altLang="en-US" dirty="0"/>
              <a:t> 모델을 선정하여 사용하였습니다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3EB599-DF09-BE5B-3E8E-42EE8FF607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71784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B1402-6A3E-F13A-714D-06AFB98A8F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25212A7-77E9-2ABF-73C2-8635CBABA6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047B006-A030-B1FF-9D6A-17F319F84E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사용한 평가지표에 대한 설명입니다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비속어 구간 탐지 평가를 위해서 전체 테스트 시퀀스에 대해 정답 시퀀스와 예측 시퀀스 간의 요소별 일치 비율을 평균 낸 값을 평가지표로 사용하였습니다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/>
              <a:t>정답이 </a:t>
            </a:r>
            <a:r>
              <a:rPr lang="en-US" altLang="ko-KR" dirty="0"/>
              <a:t>0,0,11</a:t>
            </a:r>
            <a:r>
              <a:rPr lang="ko-KR" altLang="en-US" dirty="0"/>
              <a:t>인데</a:t>
            </a:r>
            <a:r>
              <a:rPr lang="en-US" altLang="ko-KR" dirty="0"/>
              <a:t>, </a:t>
            </a:r>
            <a:r>
              <a:rPr lang="ko-KR" altLang="en-US" dirty="0"/>
              <a:t>예측을 </a:t>
            </a:r>
            <a:r>
              <a:rPr lang="en-US" altLang="ko-KR" dirty="0"/>
              <a:t>0,0,0,1</a:t>
            </a:r>
            <a:r>
              <a:rPr lang="ko-KR" altLang="en-US" dirty="0"/>
              <a:t>로 했으면</a:t>
            </a:r>
            <a:r>
              <a:rPr lang="en-US" altLang="ko-KR" dirty="0"/>
              <a:t>, </a:t>
            </a:r>
            <a:r>
              <a:rPr lang="ko-KR" altLang="en-US" dirty="0"/>
              <a:t>일치한 비율이 </a:t>
            </a:r>
            <a:r>
              <a:rPr lang="en-US" altLang="ko-KR" dirty="0"/>
              <a:t>¾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CF1D4E-063B-FC58-F763-269A11EE78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81153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43944-1922-68FF-6286-C07F8F167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D23850A-47C0-53C2-B202-3E6B36027D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C780800-C9E5-054F-97CC-5978297919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비속어 완화 문장 생성의 평가지표는 </a:t>
            </a:r>
            <a:r>
              <a:rPr lang="en" altLang="ko-KR" dirty="0" err="1"/>
              <a:t>Xdetox</a:t>
            </a:r>
            <a:r>
              <a:rPr lang="ko-KR" altLang="en-US" dirty="0"/>
              <a:t> 연구에서 사용된 독성 점수 평가지표인 </a:t>
            </a:r>
            <a:r>
              <a:rPr lang="en-US" altLang="ko-KR" dirty="0"/>
              <a:t>perspective API</a:t>
            </a:r>
            <a:r>
              <a:rPr lang="ko-KR" altLang="en-US" dirty="0" err="1"/>
              <a:t>를</a:t>
            </a:r>
            <a:r>
              <a:rPr lang="ko-KR" altLang="en-US" dirty="0"/>
              <a:t> 사용하였고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이는 </a:t>
            </a:r>
            <a:r>
              <a:rPr lang="en-US" altLang="ko-KR" dirty="0"/>
              <a:t>google</a:t>
            </a:r>
            <a:r>
              <a:rPr lang="ko-KR" altLang="en-US" dirty="0"/>
              <a:t>의 공개적으로 사용 가능한 독성 분류기 </a:t>
            </a:r>
            <a:r>
              <a:rPr lang="en-US" altLang="ko-KR" dirty="0"/>
              <a:t>API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독성 점수는 텍스트가 사람들에게 독성으로 인식될 확률을 </a:t>
            </a:r>
            <a:r>
              <a:rPr lang="en-US" altLang="ko-KR" dirty="0"/>
              <a:t>0</a:t>
            </a:r>
            <a:r>
              <a:rPr lang="ko-KR" altLang="en-US" dirty="0"/>
              <a:t>과</a:t>
            </a:r>
            <a:r>
              <a:rPr lang="en-US" altLang="ko-KR" dirty="0"/>
              <a:t>1</a:t>
            </a:r>
            <a:r>
              <a:rPr lang="ko-KR" altLang="en-US" dirty="0"/>
              <a:t>사이의 </a:t>
            </a:r>
            <a:r>
              <a:rPr lang="ko-KR" altLang="en-US" dirty="0" err="1"/>
              <a:t>확률값으로</a:t>
            </a:r>
            <a:r>
              <a:rPr lang="ko-KR" altLang="en-US" dirty="0"/>
              <a:t> 나타낸 값입니다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이를 활용해 완화 전후의 비속어 독성점수를 비교해 독성 점수 완화율을 측정하였습니다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DA049C-A7CE-C2F6-A142-2CDC4EAE82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89873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52CC62-B911-D13E-862C-017202EE8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7F36FD2-7D51-5F28-C607-0ABF64B4EA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FE77688-3E7C-139C-3C2D-5D2521CCB1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탐지 실험결과</a:t>
            </a:r>
            <a:r>
              <a:rPr lang="en-US" altLang="ko-KR" dirty="0"/>
              <a:t>, full-finetuning</a:t>
            </a:r>
            <a:r>
              <a:rPr lang="ko-KR" altLang="en-US" dirty="0"/>
              <a:t>을 했을 때</a:t>
            </a:r>
            <a:r>
              <a:rPr lang="en-US" altLang="ko-KR" dirty="0"/>
              <a:t>, fine-tuning</a:t>
            </a:r>
            <a:r>
              <a:rPr lang="ko-KR" altLang="en-US" dirty="0"/>
              <a:t>을 하지 않은 </a:t>
            </a:r>
            <a:r>
              <a:rPr lang="en-US" altLang="ko-KR" dirty="0"/>
              <a:t>base </a:t>
            </a:r>
            <a:r>
              <a:rPr lang="ko-KR" altLang="en-US" dirty="0"/>
              <a:t>모델에 비해 성능 향상이 있었고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커리큘럼 러닝을 적용했을 때는 모델별로 </a:t>
            </a:r>
            <a:r>
              <a:rPr lang="en-US" altLang="ko-KR" dirty="0"/>
              <a:t>344.19%, 98.23%</a:t>
            </a:r>
            <a:r>
              <a:rPr lang="ko-KR" altLang="en-US" dirty="0"/>
              <a:t> 성능향상이 있었습니다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이를 통해 커리큘럼 학습이 방언 문장 내 다양한 공격 표현을 모델이 안정적으로 학습하도록 도왔음을 보여주었습니다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모델 규모에 상관없이 성능을 유지함을 확인하였습니다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B37EE9-565F-CC7A-FB2C-FBC180E08C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18951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6E2CF-F237-8BB5-C48C-C8ADF22BB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22CD551-3E7C-7616-1590-635EB5E707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DA879FF-9C91-F720-42D6-E5641C17EA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dirty="0"/>
              <a:t>비속어 완화 문장 생성 결과</a:t>
            </a:r>
            <a:r>
              <a:rPr lang="en-US" altLang="ko-KR" sz="1200" b="0" dirty="0"/>
              <a:t> </a:t>
            </a:r>
            <a:r>
              <a:rPr lang="ko-KR" altLang="en-US" b="0" dirty="0"/>
              <a:t>입니다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비속어 문장만을 제공했을 때보다 비속어 구간 정보를 추가로 제공했을 때</a:t>
            </a:r>
            <a:r>
              <a:rPr lang="en-US" altLang="ko-KR" b="0" dirty="0"/>
              <a:t>,</a:t>
            </a:r>
            <a:r>
              <a:rPr lang="ko-KR" altLang="en-US" b="0" dirty="0"/>
              <a:t> 비속어 완화율이 향상했습니다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완화 대상 구간 명시가 비속어 완화 모델의 생성 품질 향상에 영향을 주었습니다</a:t>
            </a:r>
            <a:r>
              <a:rPr lang="en-US" altLang="ko-KR" b="0" dirty="0"/>
              <a:t>.</a:t>
            </a:r>
          </a:p>
          <a:p>
            <a:r>
              <a:rPr lang="ko-KR" altLang="en-US" b="0" dirty="0"/>
              <a:t>구간 정보를 제공함으로써 모델이 </a:t>
            </a:r>
            <a:r>
              <a:rPr lang="ko-KR" altLang="en-US" b="0" dirty="0" err="1"/>
              <a:t>완화해야할</a:t>
            </a:r>
            <a:r>
              <a:rPr lang="ko-KR" altLang="en-US" b="0" dirty="0"/>
              <a:t> 부분을 명시적으로 인식하여 필요한 부분만 완화하였고</a:t>
            </a:r>
            <a:r>
              <a:rPr lang="en-US" altLang="ko-KR" b="0" dirty="0"/>
              <a:t>,</a:t>
            </a:r>
          </a:p>
          <a:p>
            <a:r>
              <a:rPr lang="ko-KR" altLang="en-US" b="0" dirty="0"/>
              <a:t>구간 정보를 제공하지 않은 경우에 비해 경상도 방언 특유의 문체를 유지하며 완화된 것을 확인했습니다</a:t>
            </a:r>
            <a:r>
              <a:rPr lang="en-US" altLang="ko-KR" b="0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5185B8E-164E-67E1-79D1-479A5D1DAE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26552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E733F-6954-F845-E04D-E57D19E0A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B01D764-97BD-1F49-5CED-324E458F2B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15A1E53-7F77-5F64-5768-16B061B4E6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AFBE2C-136F-DB09-B348-84EC6571B7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23973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1C730-FE48-98A1-B32F-2F6BC15DE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93D0EF7-7349-F90B-3C0C-AE185A7080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BFC5777-B515-3C38-725B-0EE544B99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결론입니다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dirty="0"/>
              <a:t>저희 연구에서는 최초의 경상도 방언 비속어 데이터셋을 구축하였고</a:t>
            </a:r>
            <a:r>
              <a:rPr lang="en-US" altLang="ko-KR" dirty="0"/>
              <a:t>,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dirty="0"/>
              <a:t>비속어 구간 길이 기반 커리큘럼 학습 전략을 제안하였고</a:t>
            </a:r>
            <a:r>
              <a:rPr lang="en-US" altLang="ko-KR" dirty="0"/>
              <a:t>, </a:t>
            </a:r>
            <a:r>
              <a:rPr lang="ko-KR" altLang="en-US" dirty="0"/>
              <a:t>탐지 성능을 향상시켰습니다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dirty="0"/>
              <a:t>또한 탐지된 구간 정보를 활용하여 비속어 완화 문장 생성을 제안했고</a:t>
            </a:r>
            <a:r>
              <a:rPr lang="en-US" altLang="ko-KR" dirty="0"/>
              <a:t>, </a:t>
            </a:r>
            <a:r>
              <a:rPr lang="ko-KR" altLang="en-US" dirty="0"/>
              <a:t>성능이 향상되었습니다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향후 연구로는 </a:t>
            </a:r>
            <a:r>
              <a:rPr lang="ko-KR" altLang="en-US" sz="1200" dirty="0"/>
              <a:t>다양한 방언 사전 및 표준어 비속어 데이터셋을 활용하여 데이터 규모를 확장하고</a:t>
            </a:r>
            <a:r>
              <a:rPr lang="en-US" altLang="ko-KR" dirty="0"/>
              <a:t>, </a:t>
            </a:r>
            <a:r>
              <a:rPr lang="ko-KR" altLang="en-US" dirty="0"/>
              <a:t>타 방언으로의 적용을 통해 추가적인 일반화 연구를 수행할 예정입니다</a:t>
            </a:r>
            <a:r>
              <a:rPr lang="en-US" altLang="ko-KR" dirty="0"/>
              <a:t>.</a:t>
            </a:r>
          </a:p>
          <a:p>
            <a:pPr algn="l"/>
            <a:endParaRPr lang="en-US" altLang="ko-KR" dirty="0"/>
          </a:p>
          <a:p>
            <a:pPr algn="l"/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61C791-B7AF-321D-5E38-983FFA82B2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37811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3D36FC-50F5-E742-7E03-899C8CA7E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AAE3C9-CDF7-1F7B-BD4B-1D9C4818E5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AC702F2-D787-3E9E-02FD-0D65EA9BDF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4A218F-6CED-A729-B2DB-36E49D1791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D7D63A-E978-4804-ADEE-10E8A580B6FB}" type="slidenum">
              <a:rPr lang="ko-KR" altLang="en-US" smtClean="0"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8575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9191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37732D-062B-3274-F887-E110DA6C8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31E1383-AA93-FF61-BC95-A702ED3CF8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070CEC8-D3D6-77D2-D590-1C5E2030F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연구 배경을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기존에는 다양한 번역 연구들이 이루어지고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한국어 방언을 표준어로 변환하는 연구가 있었는데</a:t>
            </a:r>
            <a:r>
              <a:rPr lang="en-US" altLang="ko-KR" dirty="0"/>
              <a:t>, </a:t>
            </a:r>
            <a:r>
              <a:rPr lang="ko-KR" altLang="en-US" dirty="0"/>
              <a:t>이 연구에서는 경상도 방언 발화 데이터셋을 활용하여</a:t>
            </a:r>
            <a:endParaRPr lang="en-US" altLang="ko-KR" dirty="0"/>
          </a:p>
          <a:p>
            <a:r>
              <a:rPr lang="ko-KR" altLang="en-US" dirty="0"/>
              <a:t>방언 문장을 난이도별로 분류해서 커리큘럼러닝을 진행하였습니다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또한 방언 소멸 및 사용 변화에 대한 인지도와 사용빈도 조사</a:t>
            </a:r>
            <a:r>
              <a:rPr lang="en-US" altLang="ko-KR" dirty="0"/>
              <a:t>. </a:t>
            </a:r>
            <a:r>
              <a:rPr lang="ko-KR" altLang="en-US" dirty="0"/>
              <a:t>사회적 요인 분석하는 연구와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</a:t>
            </a:r>
            <a:r>
              <a:rPr lang="ko-KR" altLang="en-US" dirty="0"/>
              <a:t>경남 방언의 지리적 구획 방식을 재검토한 연구도 있었으며</a:t>
            </a:r>
            <a:endParaRPr lang="en-US" altLang="ko-KR" dirty="0"/>
          </a:p>
          <a:p>
            <a:endParaRPr lang="en-US" altLang="ko-KR" dirty="0"/>
          </a:p>
          <a:p>
            <a:pPr marL="0" lvl="0" indent="0">
              <a:buFontTx/>
              <a:buNone/>
            </a:pPr>
            <a:r>
              <a:rPr lang="en-US" altLang="ko-KR" dirty="0"/>
              <a:t>4. </a:t>
            </a: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제주방언 녹음 데이터를 바탕으로 딥러닝 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TTS VUI (text</a:t>
            </a: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speech, voice user interface)</a:t>
            </a: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시스템을 구축하여</a:t>
            </a: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FontTx/>
              <a:buNone/>
            </a:pP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방언 보존 및 번역 가능성을 실증한 연구도 있었습니다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0E404F-6017-045A-1BB6-3785046428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1091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FD5353-B78B-5427-7828-A7FAA8843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D711079-308F-53D5-41E5-B469D4C0A9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FC4D1D9-4147-FF65-7545-08ABC26C7B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 비속어 관련 </a:t>
            </a:r>
            <a:r>
              <a:rPr lang="ko-KR" altLang="en-US" dirty="0" err="1"/>
              <a:t>연구들에는</a:t>
            </a:r>
            <a:r>
              <a:rPr lang="ko-KR" altLang="en-US" dirty="0"/>
              <a:t> 대표적으로 저희 연구에서 사용한 </a:t>
            </a:r>
            <a:r>
              <a:rPr lang="en-US" altLang="ko-KR" dirty="0"/>
              <a:t>KOLD</a:t>
            </a:r>
            <a:r>
              <a:rPr lang="ko-KR" altLang="en-US" dirty="0"/>
              <a:t>데이터셋이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탐지 관련 연구로는 </a:t>
            </a:r>
            <a:r>
              <a:rPr lang="en-US" altLang="ko-KR" dirty="0" err="1"/>
              <a:t>Xdetox</a:t>
            </a:r>
            <a:r>
              <a:rPr lang="ko-KR" altLang="en-US" dirty="0"/>
              <a:t>라는 독성에 기여하는 토큰들을 식별하여 수정하는 방법을 제안한 연구와</a:t>
            </a:r>
            <a:endParaRPr lang="en-US" altLang="ko-KR" dirty="0"/>
          </a:p>
          <a:p>
            <a:r>
              <a:rPr lang="en-US" altLang="ko-KR" dirty="0" err="1"/>
              <a:t>MultiFOLD</a:t>
            </a:r>
            <a:r>
              <a:rPr lang="ko-KR" altLang="en-US" dirty="0"/>
              <a:t>라는 다양한 비속어 도메인 데이터를 커리큘럼 학습하여 탐지 성능을 향상시킨 연구가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비속어 완화 관련 연구에서는 </a:t>
            </a:r>
            <a:r>
              <a:rPr lang="en-US" altLang="ko-KR" dirty="0"/>
              <a:t>In-context learning</a:t>
            </a:r>
            <a:r>
              <a:rPr lang="ko-KR" altLang="en-US" dirty="0" err="1"/>
              <a:t>으로</a:t>
            </a:r>
            <a:r>
              <a:rPr lang="ko-KR" altLang="en-US" dirty="0"/>
              <a:t> 비속어를 완화시키는 연구와</a:t>
            </a:r>
            <a:endParaRPr lang="en-US" altLang="ko-KR" dirty="0"/>
          </a:p>
          <a:p>
            <a:r>
              <a:rPr lang="ko-KR" altLang="en-US" dirty="0"/>
              <a:t>독성 분류기로 독성 단어가 생성될 가능성을 낮추도록 </a:t>
            </a:r>
            <a:r>
              <a:rPr lang="en-US" altLang="ko-KR" dirty="0"/>
              <a:t>logit</a:t>
            </a:r>
            <a:r>
              <a:rPr lang="ko-KR" altLang="en-US" dirty="0"/>
              <a:t>을 제어함으로써</a:t>
            </a:r>
            <a:r>
              <a:rPr lang="en-US" altLang="ko-KR" dirty="0"/>
              <a:t> </a:t>
            </a:r>
            <a:r>
              <a:rPr lang="ko-KR" altLang="en-US" dirty="0"/>
              <a:t>독성을 완화하는 연구도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하지만 이러한 연구들은 공통적으로 방언 비속어에 대해서 다루지 않았습니다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9169A9-CAD1-6EB2-1503-6433DDD58F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621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B558C-A6DA-264B-9BF6-2D1694D2F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7F4D4FF-D6E9-F167-9A73-DAD973CDB4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E4B338E-4183-36B9-B136-2DB5595705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261298-44BB-DC83-E73E-86D870336E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9782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B89D7A-F60A-85D4-F696-EF5A9556E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20347FA-CFA8-AC1B-64C7-ABB9A73C89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A6B3215-A739-34A4-40FA-00C87CED3A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이에 필요성을 느껴 방언 비속어 연구를 진행하였습니다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첫번째로</a:t>
            </a:r>
            <a:r>
              <a:rPr lang="en-US" altLang="ko-KR" dirty="0"/>
              <a:t>, </a:t>
            </a:r>
            <a:r>
              <a:rPr lang="ko-KR" altLang="en-US" dirty="0"/>
              <a:t>방언 비속어 데이터셋의 부재로 데이터셋부터 만들었습니다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 후 그 데이터셋으로 비속어 구간 탐지를 진행하고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비속어 구간을 탐지한 후에는 그 정보를 가지고 비속어를 완화하는 연구까지 진행하였습니다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과정을 차례대로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893F71-FC65-FA25-506E-9496502240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10296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9FC743-A189-7B36-7205-ED8FD9A69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6559C4D-F35A-B06A-51C8-C4B23D08ED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49EF39B-6F42-8FE1-F998-908A5A347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방언데이터셋 </a:t>
            </a:r>
            <a:r>
              <a:rPr lang="ko-KR" altLang="en-US" dirty="0" err="1"/>
              <a:t>생성부분입니다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E02502-14CE-AFF2-3F6D-EB6287FDC7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7690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B9CE0B-F0CF-4B63-AF1F-F9BBB4926C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C655CA6-521A-928D-DA1E-38F230020A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AD0AFCF-78A6-A1D8-4531-8C69253662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방언 데이터의 한 사례로 경상도 방언을 채택하여 생성하였습니다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먼저 </a:t>
            </a:r>
            <a:r>
              <a:rPr lang="en-US" altLang="ko-KR" dirty="0" err="1"/>
              <a:t>aihub</a:t>
            </a:r>
            <a:r>
              <a:rPr lang="ko-KR" altLang="en-US" dirty="0"/>
              <a:t>에서 제공되는 경상도 방언 발화 데이터에서 표준어 방언 쌍을 추출했습니다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데이터는 이렇게 </a:t>
            </a:r>
            <a:r>
              <a:rPr lang="ko-KR" altLang="en-US" dirty="0" err="1"/>
              <a:t>구성되어있는데요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발화 문장이 주어지고</a:t>
            </a:r>
            <a:r>
              <a:rPr lang="en-US" altLang="ko-KR" dirty="0"/>
              <a:t>, </a:t>
            </a:r>
            <a:r>
              <a:rPr lang="ko-KR" altLang="en-US" dirty="0"/>
              <a:t>그 문장을 어절단위로 끊어서 표준어와 비속어가 매칭된 텍스트 데이터가 존재합니다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저희는 이 중에서 </a:t>
            </a:r>
            <a:r>
              <a:rPr lang="en-US" altLang="ko-KR" dirty="0"/>
              <a:t>30,457</a:t>
            </a:r>
            <a:r>
              <a:rPr lang="ko-KR" altLang="en-US" dirty="0"/>
              <a:t>건을</a:t>
            </a:r>
            <a:r>
              <a:rPr lang="en-US" altLang="ko-KR" dirty="0"/>
              <a:t> </a:t>
            </a:r>
            <a:r>
              <a:rPr lang="ko-KR" altLang="en-US" dirty="0"/>
              <a:t>추출하였고</a:t>
            </a:r>
            <a:r>
              <a:rPr lang="en-US" altLang="ko-KR" dirty="0"/>
              <a:t>, </a:t>
            </a:r>
            <a:r>
              <a:rPr lang="ko-KR" altLang="en-US" dirty="0"/>
              <a:t>이는 확인해본 결과</a:t>
            </a:r>
            <a:r>
              <a:rPr lang="en-US" altLang="ko-KR" dirty="0"/>
              <a:t>, </a:t>
            </a:r>
            <a:r>
              <a:rPr lang="ko-KR" altLang="en-US" dirty="0"/>
              <a:t>비속어 </a:t>
            </a:r>
            <a:r>
              <a:rPr lang="en-US" altLang="ko-KR" dirty="0"/>
              <a:t>99</a:t>
            </a:r>
            <a:r>
              <a:rPr lang="ko-KR" altLang="en-US" dirty="0"/>
              <a:t>쌍</a:t>
            </a:r>
            <a:r>
              <a:rPr lang="en-US" altLang="ko-KR" dirty="0"/>
              <a:t>, </a:t>
            </a:r>
            <a:r>
              <a:rPr lang="ko-KR" altLang="en-US" dirty="0"/>
              <a:t>보통어 </a:t>
            </a:r>
            <a:r>
              <a:rPr lang="en-US" altLang="ko-KR" dirty="0"/>
              <a:t>30358</a:t>
            </a:r>
            <a:r>
              <a:rPr lang="ko-KR" altLang="en-US" dirty="0"/>
              <a:t>쌍으로 구성되어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6117A8-79A7-DAE0-45D3-A3E244D96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EE26-A708-46BF-9FB0-1F42DDC727BE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0432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텍스트 개체 틀 23">
            <a:extLst>
              <a:ext uri="{FF2B5EF4-FFF2-40B4-BE49-F238E27FC236}">
                <a16:creationId xmlns:a16="http://schemas.microsoft.com/office/drawing/2014/main" id="{7E73DAA4-CE54-49E2-9051-E7F72BF0FA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05659" y="1633403"/>
            <a:ext cx="9213524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kumimoji="0" lang="ko-KR" altLang="en-US" sz="6000" b="1" i="0" u="none" strike="noStrike" cap="none" spc="-10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/>
                <a:ea typeface="나눔고딕 ExtraBold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marR="0" lvl="0" indent="0" fontAlgn="auto" latinLnBrk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THEME</a:t>
            </a:r>
            <a:endParaRPr lang="ko-KR" altLang="en-US" dirty="0"/>
          </a:p>
        </p:txBody>
      </p:sp>
      <p:sp>
        <p:nvSpPr>
          <p:cNvPr id="113" name="텍스트 개체 틀 23">
            <a:extLst>
              <a:ext uri="{FF2B5EF4-FFF2-40B4-BE49-F238E27FC236}">
                <a16:creationId xmlns:a16="http://schemas.microsoft.com/office/drawing/2014/main" id="{5FA4229E-4FB8-41D0-8379-DDF6C9D4989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05659" y="2488591"/>
            <a:ext cx="9213524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kumimoji="0" lang="ko-KR" alt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/>
                <a:uLnTx/>
                <a:uFillTx/>
                <a:latin typeface="나눔고딕"/>
                <a:ea typeface="나눔고딕"/>
              </a:defRPr>
            </a:lvl1pPr>
          </a:lstStyle>
          <a:p>
            <a:pPr marL="0" marR="0" lvl="0" indent="0" fontAlgn="auto" latinLnBrk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Our Business Analysis</a:t>
            </a:r>
            <a:endParaRPr lang="ko-KR" altLang="en-US" dirty="0"/>
          </a:p>
        </p:txBody>
      </p:sp>
      <p:sp>
        <p:nvSpPr>
          <p:cNvPr id="114" name="텍스트 개체 틀 17">
            <a:extLst>
              <a:ext uri="{FF2B5EF4-FFF2-40B4-BE49-F238E27FC236}">
                <a16:creationId xmlns:a16="http://schemas.microsoft.com/office/drawing/2014/main" id="{23E1DEB8-1C8D-4D5B-AEA7-29D14F7F9C9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05659" y="4665470"/>
            <a:ext cx="6361086" cy="55912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>
              <a:defRPr lang="ko-KR" altLang="en-US" sz="1400" b="0" spc="0" baseline="0" dirty="0" smtClean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Mktg. Division 2015. 05. 06</a:t>
            </a:r>
          </a:p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blogyourlife@naver.com</a:t>
            </a:r>
          </a:p>
        </p:txBody>
      </p:sp>
    </p:spTree>
    <p:extLst>
      <p:ext uri="{BB962C8B-B14F-4D97-AF65-F5344CB8AC3E}">
        <p14:creationId xmlns:p14="http://schemas.microsoft.com/office/powerpoint/2010/main" val="4108904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62BC6-8EB1-473E-92C0-02060AEBE1D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1274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62BC6-8EB1-473E-92C0-02060AEBE1D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69059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62BC6-8EB1-473E-92C0-02060AEBE1D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3131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62BC6-8EB1-473E-92C0-02060AEBE1D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0042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연세대학교 로고 - 일러스트, 벡터, ai">
            <a:extLst>
              <a:ext uri="{FF2B5EF4-FFF2-40B4-BE49-F238E27FC236}">
                <a16:creationId xmlns:a16="http://schemas.microsoft.com/office/drawing/2014/main" id="{A623FE03-27B9-6424-6D90-83C9E084641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07" t="56482" r="6182" b="15789"/>
          <a:stretch/>
        </p:blipFill>
        <p:spPr bwMode="auto">
          <a:xfrm>
            <a:off x="10384918" y="142836"/>
            <a:ext cx="1615098" cy="526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제목 1"/>
          <p:cNvSpPr txBox="1">
            <a:spLocks/>
          </p:cNvSpPr>
          <p:nvPr userDrawn="1"/>
        </p:nvSpPr>
        <p:spPr>
          <a:xfrm>
            <a:off x="0" y="6580800"/>
            <a:ext cx="7515225" cy="2771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rgbClr val="496F74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 userDrawn="1"/>
        </p:nvSpPr>
        <p:spPr>
          <a:xfrm>
            <a:off x="4761" y="6600051"/>
            <a:ext cx="103113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 Learning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1192467" y="6234926"/>
            <a:ext cx="690822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ctr"/>
            <a:fld id="{AEF98EAE-6452-43E6-B298-9169707EF103}" type="slidenum">
              <a:rPr lang="ko-KR" altLang="en-US" smtClean="0"/>
              <a:pPr algn="ctr"/>
              <a:t>‹#›</a:t>
            </a:fld>
            <a:endParaRPr lang="ko-KR" altLang="en-US" dirty="0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125C413-2CD4-418F-B079-6255ED992274}"/>
              </a:ext>
            </a:extLst>
          </p:cNvPr>
          <p:cNvGrpSpPr/>
          <p:nvPr userDrawn="1"/>
        </p:nvGrpSpPr>
        <p:grpSpPr>
          <a:xfrm>
            <a:off x="-1" y="0"/>
            <a:ext cx="75600" cy="6858000"/>
            <a:chOff x="-1" y="0"/>
            <a:chExt cx="75600" cy="68580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DA65195-00D5-44D0-A111-5CF3BB6A1F3C}"/>
                </a:ext>
              </a:extLst>
            </p:cNvPr>
            <p:cNvSpPr/>
            <p:nvPr userDrawn="1"/>
          </p:nvSpPr>
          <p:spPr>
            <a:xfrm rot="5400000">
              <a:off x="-3391786" y="3391786"/>
              <a:ext cx="6858000" cy="7442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1260000" rtlCol="0" anchor="ctr"/>
            <a:lstStyle/>
            <a:p>
              <a:pPr latinLnBrk="0"/>
              <a:r>
                <a:rPr lang="en-US" altLang="ko-KR" sz="3200" b="1" kern="0" dirty="0">
                  <a:solidFill>
                    <a:srgbClr val="FFFFFF"/>
                  </a:solidFill>
                </a:rPr>
                <a:t>                 </a:t>
              </a:r>
              <a:endParaRPr lang="ko-KR" altLang="en-US" sz="32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202B6A82-DDAD-4954-94BF-8818302C3BCB}"/>
                </a:ext>
              </a:extLst>
            </p:cNvPr>
            <p:cNvSpPr/>
            <p:nvPr userDrawn="1"/>
          </p:nvSpPr>
          <p:spPr>
            <a:xfrm rot="16200000">
              <a:off x="-641789" y="641788"/>
              <a:ext cx="1359176" cy="75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 latinLnBrk="0"/>
              <a:endParaRPr lang="ko-KR" altLang="en-US" sz="80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31" name="텍스트 개체 틀 3">
            <a:extLst>
              <a:ext uri="{FF2B5EF4-FFF2-40B4-BE49-F238E27FC236}">
                <a16:creationId xmlns:a16="http://schemas.microsoft.com/office/drawing/2014/main" id="{870DD38D-DD24-40A8-A7C3-3DE5F1B564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371" y="525641"/>
            <a:ext cx="10855507" cy="26161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700" b="1" spc="-120" baseline="0" smtClean="0">
                <a:solidFill>
                  <a:srgbClr val="F4540C"/>
                </a:solidFill>
                <a:latin typeface="+mn-ea"/>
                <a:ea typeface="+mn-ea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sp>
        <p:nvSpPr>
          <p:cNvPr id="32" name="텍스트 개체 틀 79">
            <a:extLst>
              <a:ext uri="{FF2B5EF4-FFF2-40B4-BE49-F238E27FC236}">
                <a16:creationId xmlns:a16="http://schemas.microsoft.com/office/drawing/2014/main" id="{361BC2A0-A3DE-427C-8675-95A166C911E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1105" y="809938"/>
            <a:ext cx="10876773" cy="4431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None/>
              <a:defRPr lang="ko-KR" altLang="en-US" sz="3200" b="1" spc="-200" baseline="0" dirty="0" smtClean="0">
                <a:solidFill>
                  <a:srgbClr val="01284A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34" name="텍스트 개체 틀 17">
            <a:extLst>
              <a:ext uri="{FF2B5EF4-FFF2-40B4-BE49-F238E27FC236}">
                <a16:creationId xmlns:a16="http://schemas.microsoft.com/office/drawing/2014/main" id="{97B8DEF2-C58A-48DA-946D-42FED108CD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5883" y="1534667"/>
            <a:ext cx="10866259" cy="22159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altLang="ko-KR" sz="1600" b="0" spc="-20" baseline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sz="1600" b="0" spc="-2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Each category's percentage contribution to the gross sales</a:t>
            </a:r>
          </a:p>
        </p:txBody>
      </p:sp>
    </p:spTree>
    <p:extLst>
      <p:ext uri="{BB962C8B-B14F-4D97-AF65-F5344CB8AC3E}">
        <p14:creationId xmlns:p14="http://schemas.microsoft.com/office/powerpoint/2010/main" val="327390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/>
          <p:cNvSpPr txBox="1">
            <a:spLocks/>
          </p:cNvSpPr>
          <p:nvPr userDrawn="1"/>
        </p:nvSpPr>
        <p:spPr>
          <a:xfrm>
            <a:off x="0" y="6580800"/>
            <a:ext cx="7515225" cy="2771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rgbClr val="496F74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/>
          <p:nvPr userDrawn="1"/>
        </p:nvSpPr>
        <p:spPr>
          <a:xfrm>
            <a:off x="4761" y="6600051"/>
            <a:ext cx="103113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 Learning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4056511" y="1559"/>
            <a:ext cx="81343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Me∂ical </a:t>
            </a:r>
            <a:r>
              <a:rPr lang="en-US" altLang="ko-KR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Artificial Intelligence Laboratory</a:t>
            </a:r>
            <a:r>
              <a:rPr lang="en-US" altLang="ko-KR" sz="1200" b="1" baseline="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Yonsei University</a:t>
            </a:r>
            <a:endParaRPr lang="ko-KR" alt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1192467" y="6234926"/>
            <a:ext cx="690822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ctr"/>
            <a:fld id="{AEF98EAE-6452-43E6-B298-9169707EF103}" type="slidenum">
              <a:rPr lang="ko-KR" altLang="en-US" smtClean="0"/>
              <a:pPr algn="ctr"/>
              <a:t>‹#›</a:t>
            </a:fld>
            <a:endParaRPr lang="ko-KR" altLang="en-US" dirty="0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125C413-2CD4-418F-B079-6255ED992274}"/>
              </a:ext>
            </a:extLst>
          </p:cNvPr>
          <p:cNvGrpSpPr/>
          <p:nvPr userDrawn="1"/>
        </p:nvGrpSpPr>
        <p:grpSpPr>
          <a:xfrm>
            <a:off x="-1" y="0"/>
            <a:ext cx="459122" cy="6858000"/>
            <a:chOff x="-1" y="0"/>
            <a:chExt cx="74429" cy="68580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DA65195-00D5-44D0-A111-5CF3BB6A1F3C}"/>
                </a:ext>
              </a:extLst>
            </p:cNvPr>
            <p:cNvSpPr/>
            <p:nvPr userDrawn="1"/>
          </p:nvSpPr>
          <p:spPr>
            <a:xfrm rot="5400000">
              <a:off x="-3391786" y="3391786"/>
              <a:ext cx="6858000" cy="7442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1260000" rtlCol="0" anchor="ctr"/>
            <a:lstStyle/>
            <a:p>
              <a:pPr latinLnBrk="0"/>
              <a:r>
                <a:rPr lang="en-US" altLang="ko-KR" sz="3200" b="1" kern="0" dirty="0">
                  <a:solidFill>
                    <a:srgbClr val="FFFFFF"/>
                  </a:solidFill>
                </a:rPr>
                <a:t>                 </a:t>
              </a:r>
              <a:endParaRPr lang="ko-KR" altLang="en-US" sz="32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202B6A82-DDAD-4954-94BF-8818302C3BCB}"/>
                </a:ext>
              </a:extLst>
            </p:cNvPr>
            <p:cNvSpPr/>
            <p:nvPr userDrawn="1"/>
          </p:nvSpPr>
          <p:spPr>
            <a:xfrm rot="16200000">
              <a:off x="-642375" y="642375"/>
              <a:ext cx="1359176" cy="74428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 latinLnBrk="0"/>
              <a:endParaRPr lang="ko-KR" altLang="en-US" sz="80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31" name="텍스트 개체 틀 3">
            <a:extLst>
              <a:ext uri="{FF2B5EF4-FFF2-40B4-BE49-F238E27FC236}">
                <a16:creationId xmlns:a16="http://schemas.microsoft.com/office/drawing/2014/main" id="{870DD38D-DD24-40A8-A7C3-3DE5F1B564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371" y="525641"/>
            <a:ext cx="10855507" cy="26161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700" b="1" spc="-120" baseline="0" smtClean="0">
                <a:solidFill>
                  <a:srgbClr val="F4540C"/>
                </a:solidFill>
                <a:latin typeface="+mn-ea"/>
                <a:ea typeface="+mn-ea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sp>
        <p:nvSpPr>
          <p:cNvPr id="32" name="텍스트 개체 틀 79">
            <a:extLst>
              <a:ext uri="{FF2B5EF4-FFF2-40B4-BE49-F238E27FC236}">
                <a16:creationId xmlns:a16="http://schemas.microsoft.com/office/drawing/2014/main" id="{361BC2A0-A3DE-427C-8675-95A166C911E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1105" y="809938"/>
            <a:ext cx="10876773" cy="4431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None/>
              <a:defRPr lang="ko-KR" altLang="en-US" sz="3200" b="1" spc="-200" baseline="0" dirty="0" smtClean="0">
                <a:solidFill>
                  <a:srgbClr val="01284A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34" name="텍스트 개체 틀 17">
            <a:extLst>
              <a:ext uri="{FF2B5EF4-FFF2-40B4-BE49-F238E27FC236}">
                <a16:creationId xmlns:a16="http://schemas.microsoft.com/office/drawing/2014/main" id="{97B8DEF2-C58A-48DA-946D-42FED108CD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5883" y="1534667"/>
            <a:ext cx="10866259" cy="22159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altLang="ko-KR" sz="1600" b="0" spc="-20" baseline="0" dirty="0" smtClean="0">
                <a:solidFill>
                  <a:schemeClr val="bg2">
                    <a:lumMod val="25000"/>
                  </a:schemeClr>
                </a:solidFill>
                <a:latin typeface="+mn-ea"/>
                <a:cs typeface="+mj-cs"/>
              </a:defRPr>
            </a:lvl1pPr>
          </a:lstStyle>
          <a:p>
            <a:r>
              <a:rPr lang="en-US" altLang="ko-KR" sz="1600" b="0" spc="-2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Each category's percentage contribution to the gross sales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2A5813-4DD6-33AA-1F14-43C1F6CA76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87185" y="15468"/>
            <a:ext cx="2103676" cy="81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592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3"/>
          <p:cNvSpPr>
            <a:spLocks noGrp="1"/>
          </p:cNvSpPr>
          <p:nvPr>
            <p:ph type="body" sz="quarter" idx="10" hasCustomPrompt="1"/>
          </p:nvPr>
        </p:nvSpPr>
        <p:spPr>
          <a:xfrm>
            <a:off x="682371" y="525641"/>
            <a:ext cx="10855507" cy="26161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ko-KR" altLang="en-US" sz="1700" b="1" spc="-120" baseline="0" smtClean="0">
                <a:solidFill>
                  <a:srgbClr val="F4540C"/>
                </a:solidFill>
                <a:latin typeface="+mn-ea"/>
                <a:ea typeface="+mn-ea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MAIN TITLE</a:t>
            </a:r>
            <a:endParaRPr lang="ko-KR" altLang="en-US" dirty="0"/>
          </a:p>
        </p:txBody>
      </p:sp>
      <p:sp>
        <p:nvSpPr>
          <p:cNvPr id="4" name="텍스트 개체 틀 79"/>
          <p:cNvSpPr>
            <a:spLocks noGrp="1"/>
          </p:cNvSpPr>
          <p:nvPr>
            <p:ph type="body" sz="quarter" idx="22" hasCustomPrompt="1"/>
          </p:nvPr>
        </p:nvSpPr>
        <p:spPr>
          <a:xfrm>
            <a:off x="661105" y="809938"/>
            <a:ext cx="10876773" cy="4431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buNone/>
              <a:defRPr lang="ko-KR" altLang="en-US" sz="3200" b="1" spc="-200" baseline="0" dirty="0" smtClean="0">
                <a:solidFill>
                  <a:srgbClr val="01284A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13" name="Freeform 57"/>
          <p:cNvSpPr>
            <a:spLocks noEditPoints="1"/>
          </p:cNvSpPr>
          <p:nvPr userDrawn="1"/>
        </p:nvSpPr>
        <p:spPr bwMode="auto">
          <a:xfrm>
            <a:off x="694732" y="1756868"/>
            <a:ext cx="268285" cy="276999"/>
          </a:xfrm>
          <a:custGeom>
            <a:avLst/>
            <a:gdLst>
              <a:gd name="T0" fmla="*/ 2324 w 3330"/>
              <a:gd name="T1" fmla="*/ 1006 h 3429"/>
              <a:gd name="T2" fmla="*/ 2264 w 3330"/>
              <a:gd name="T3" fmla="*/ 1026 h 3429"/>
              <a:gd name="T4" fmla="*/ 2212 w 3330"/>
              <a:gd name="T5" fmla="*/ 1063 h 3429"/>
              <a:gd name="T6" fmla="*/ 1483 w 3330"/>
              <a:gd name="T7" fmla="*/ 1790 h 3429"/>
              <a:gd name="T8" fmla="*/ 1458 w 3330"/>
              <a:gd name="T9" fmla="*/ 1796 h 3429"/>
              <a:gd name="T10" fmla="*/ 1433 w 3330"/>
              <a:gd name="T11" fmla="*/ 1790 h 3429"/>
              <a:gd name="T12" fmla="*/ 1156 w 3330"/>
              <a:gd name="T13" fmla="*/ 1517 h 3429"/>
              <a:gd name="T14" fmla="*/ 1106 w 3330"/>
              <a:gd name="T15" fmla="*/ 1479 h 3429"/>
              <a:gd name="T16" fmla="*/ 1045 w 3330"/>
              <a:gd name="T17" fmla="*/ 1459 h 3429"/>
              <a:gd name="T18" fmla="*/ 981 w 3330"/>
              <a:gd name="T19" fmla="*/ 1459 h 3429"/>
              <a:gd name="T20" fmla="*/ 920 w 3330"/>
              <a:gd name="T21" fmla="*/ 1479 h 3429"/>
              <a:gd name="T22" fmla="*/ 870 w 3330"/>
              <a:gd name="T23" fmla="*/ 1515 h 3429"/>
              <a:gd name="T24" fmla="*/ 848 w 3330"/>
              <a:gd name="T25" fmla="*/ 1540 h 3429"/>
              <a:gd name="T26" fmla="*/ 820 w 3330"/>
              <a:gd name="T27" fmla="*/ 1597 h 3429"/>
              <a:gd name="T28" fmla="*/ 810 w 3330"/>
              <a:gd name="T29" fmla="*/ 1660 h 3429"/>
              <a:gd name="T30" fmla="*/ 820 w 3330"/>
              <a:gd name="T31" fmla="*/ 1722 h 3429"/>
              <a:gd name="T32" fmla="*/ 848 w 3330"/>
              <a:gd name="T33" fmla="*/ 1779 h 3429"/>
              <a:gd name="T34" fmla="*/ 1314 w 3330"/>
              <a:gd name="T35" fmla="*/ 2248 h 3429"/>
              <a:gd name="T36" fmla="*/ 1367 w 3330"/>
              <a:gd name="T37" fmla="*/ 2286 h 3429"/>
              <a:gd name="T38" fmla="*/ 1427 w 3330"/>
              <a:gd name="T39" fmla="*/ 2305 h 3429"/>
              <a:gd name="T40" fmla="*/ 1489 w 3330"/>
              <a:gd name="T41" fmla="*/ 2305 h 3429"/>
              <a:gd name="T42" fmla="*/ 1549 w 3330"/>
              <a:gd name="T43" fmla="*/ 2286 h 3429"/>
              <a:gd name="T44" fmla="*/ 1602 w 3330"/>
              <a:gd name="T45" fmla="*/ 2248 h 3429"/>
              <a:gd name="T46" fmla="*/ 2521 w 3330"/>
              <a:gd name="T47" fmla="*/ 1325 h 3429"/>
              <a:gd name="T48" fmla="*/ 2550 w 3330"/>
              <a:gd name="T49" fmla="*/ 1268 h 3429"/>
              <a:gd name="T50" fmla="*/ 2559 w 3330"/>
              <a:gd name="T51" fmla="*/ 1207 h 3429"/>
              <a:gd name="T52" fmla="*/ 2550 w 3330"/>
              <a:gd name="T53" fmla="*/ 1145 h 3429"/>
              <a:gd name="T54" fmla="*/ 2521 w 3330"/>
              <a:gd name="T55" fmla="*/ 1088 h 3429"/>
              <a:gd name="T56" fmla="*/ 2476 w 3330"/>
              <a:gd name="T57" fmla="*/ 1043 h 3429"/>
              <a:gd name="T58" fmla="*/ 2419 w 3330"/>
              <a:gd name="T59" fmla="*/ 1014 h 3429"/>
              <a:gd name="T60" fmla="*/ 2357 w 3330"/>
              <a:gd name="T61" fmla="*/ 1004 h 3429"/>
              <a:gd name="T62" fmla="*/ 3009 w 3330"/>
              <a:gd name="T63" fmla="*/ 0 h 3429"/>
              <a:gd name="T64" fmla="*/ 3094 w 3330"/>
              <a:gd name="T65" fmla="*/ 12 h 3429"/>
              <a:gd name="T66" fmla="*/ 3170 w 3330"/>
              <a:gd name="T67" fmla="*/ 43 h 3429"/>
              <a:gd name="T68" fmla="*/ 3236 w 3330"/>
              <a:gd name="T69" fmla="*/ 92 h 3429"/>
              <a:gd name="T70" fmla="*/ 3286 w 3330"/>
              <a:gd name="T71" fmla="*/ 157 h 3429"/>
              <a:gd name="T72" fmla="*/ 3318 w 3330"/>
              <a:gd name="T73" fmla="*/ 233 h 3429"/>
              <a:gd name="T74" fmla="*/ 3330 w 3330"/>
              <a:gd name="T75" fmla="*/ 319 h 3429"/>
              <a:gd name="T76" fmla="*/ 3327 w 3330"/>
              <a:gd name="T77" fmla="*/ 2317 h 3429"/>
              <a:gd name="T78" fmla="*/ 3306 w 3330"/>
              <a:gd name="T79" fmla="*/ 2396 h 3429"/>
              <a:gd name="T80" fmla="*/ 3266 w 3330"/>
              <a:gd name="T81" fmla="*/ 2466 h 3429"/>
              <a:gd name="T82" fmla="*/ 3210 w 3330"/>
              <a:gd name="T83" fmla="*/ 2525 h 3429"/>
              <a:gd name="T84" fmla="*/ 1824 w 3330"/>
              <a:gd name="T85" fmla="*/ 3382 h 3429"/>
              <a:gd name="T86" fmla="*/ 1742 w 3330"/>
              <a:gd name="T87" fmla="*/ 3417 h 3429"/>
              <a:gd name="T88" fmla="*/ 1655 w 3330"/>
              <a:gd name="T89" fmla="*/ 3429 h 3429"/>
              <a:gd name="T90" fmla="*/ 1568 w 3330"/>
              <a:gd name="T91" fmla="*/ 3417 h 3429"/>
              <a:gd name="T92" fmla="*/ 1487 w 3330"/>
              <a:gd name="T93" fmla="*/ 3381 h 3429"/>
              <a:gd name="T94" fmla="*/ 117 w 3330"/>
              <a:gd name="T95" fmla="*/ 2525 h 3429"/>
              <a:gd name="T96" fmla="*/ 62 w 3330"/>
              <a:gd name="T97" fmla="*/ 2466 h 3429"/>
              <a:gd name="T98" fmla="*/ 24 w 3330"/>
              <a:gd name="T99" fmla="*/ 2396 h 3429"/>
              <a:gd name="T100" fmla="*/ 3 w 3330"/>
              <a:gd name="T101" fmla="*/ 2318 h 3429"/>
              <a:gd name="T102" fmla="*/ 0 w 3330"/>
              <a:gd name="T103" fmla="*/ 319 h 3429"/>
              <a:gd name="T104" fmla="*/ 12 w 3330"/>
              <a:gd name="T105" fmla="*/ 233 h 3429"/>
              <a:gd name="T106" fmla="*/ 44 w 3330"/>
              <a:gd name="T107" fmla="*/ 157 h 3429"/>
              <a:gd name="T108" fmla="*/ 94 w 3330"/>
              <a:gd name="T109" fmla="*/ 92 h 3429"/>
              <a:gd name="T110" fmla="*/ 158 w 3330"/>
              <a:gd name="T111" fmla="*/ 43 h 3429"/>
              <a:gd name="T112" fmla="*/ 235 w 3330"/>
              <a:gd name="T113" fmla="*/ 12 h 3429"/>
              <a:gd name="T114" fmla="*/ 320 w 3330"/>
              <a:gd name="T115" fmla="*/ 0 h 3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330" h="3429">
                <a:moveTo>
                  <a:pt x="2357" y="1004"/>
                </a:moveTo>
                <a:lnTo>
                  <a:pt x="2324" y="1006"/>
                </a:lnTo>
                <a:lnTo>
                  <a:pt x="2293" y="1014"/>
                </a:lnTo>
                <a:lnTo>
                  <a:pt x="2264" y="1026"/>
                </a:lnTo>
                <a:lnTo>
                  <a:pt x="2237" y="1043"/>
                </a:lnTo>
                <a:lnTo>
                  <a:pt x="2212" y="1063"/>
                </a:lnTo>
                <a:lnTo>
                  <a:pt x="1494" y="1781"/>
                </a:lnTo>
                <a:lnTo>
                  <a:pt x="1483" y="1790"/>
                </a:lnTo>
                <a:lnTo>
                  <a:pt x="1472" y="1794"/>
                </a:lnTo>
                <a:lnTo>
                  <a:pt x="1458" y="1796"/>
                </a:lnTo>
                <a:lnTo>
                  <a:pt x="1445" y="1794"/>
                </a:lnTo>
                <a:lnTo>
                  <a:pt x="1433" y="1790"/>
                </a:lnTo>
                <a:lnTo>
                  <a:pt x="1422" y="1781"/>
                </a:lnTo>
                <a:lnTo>
                  <a:pt x="1156" y="1517"/>
                </a:lnTo>
                <a:lnTo>
                  <a:pt x="1132" y="1495"/>
                </a:lnTo>
                <a:lnTo>
                  <a:pt x="1106" y="1479"/>
                </a:lnTo>
                <a:lnTo>
                  <a:pt x="1075" y="1467"/>
                </a:lnTo>
                <a:lnTo>
                  <a:pt x="1045" y="1459"/>
                </a:lnTo>
                <a:lnTo>
                  <a:pt x="1013" y="1456"/>
                </a:lnTo>
                <a:lnTo>
                  <a:pt x="981" y="1459"/>
                </a:lnTo>
                <a:lnTo>
                  <a:pt x="951" y="1467"/>
                </a:lnTo>
                <a:lnTo>
                  <a:pt x="920" y="1479"/>
                </a:lnTo>
                <a:lnTo>
                  <a:pt x="893" y="1495"/>
                </a:lnTo>
                <a:lnTo>
                  <a:pt x="870" y="1515"/>
                </a:lnTo>
                <a:lnTo>
                  <a:pt x="870" y="1517"/>
                </a:lnTo>
                <a:lnTo>
                  <a:pt x="848" y="1540"/>
                </a:lnTo>
                <a:lnTo>
                  <a:pt x="832" y="1567"/>
                </a:lnTo>
                <a:lnTo>
                  <a:pt x="820" y="1597"/>
                </a:lnTo>
                <a:lnTo>
                  <a:pt x="813" y="1627"/>
                </a:lnTo>
                <a:lnTo>
                  <a:pt x="810" y="1660"/>
                </a:lnTo>
                <a:lnTo>
                  <a:pt x="813" y="1692"/>
                </a:lnTo>
                <a:lnTo>
                  <a:pt x="820" y="1722"/>
                </a:lnTo>
                <a:lnTo>
                  <a:pt x="832" y="1752"/>
                </a:lnTo>
                <a:lnTo>
                  <a:pt x="848" y="1779"/>
                </a:lnTo>
                <a:lnTo>
                  <a:pt x="870" y="1803"/>
                </a:lnTo>
                <a:lnTo>
                  <a:pt x="1314" y="2248"/>
                </a:lnTo>
                <a:lnTo>
                  <a:pt x="1339" y="2270"/>
                </a:lnTo>
                <a:lnTo>
                  <a:pt x="1367" y="2286"/>
                </a:lnTo>
                <a:lnTo>
                  <a:pt x="1396" y="2298"/>
                </a:lnTo>
                <a:lnTo>
                  <a:pt x="1427" y="2305"/>
                </a:lnTo>
                <a:lnTo>
                  <a:pt x="1459" y="2308"/>
                </a:lnTo>
                <a:lnTo>
                  <a:pt x="1489" y="2305"/>
                </a:lnTo>
                <a:lnTo>
                  <a:pt x="1520" y="2298"/>
                </a:lnTo>
                <a:lnTo>
                  <a:pt x="1549" y="2286"/>
                </a:lnTo>
                <a:lnTo>
                  <a:pt x="1577" y="2270"/>
                </a:lnTo>
                <a:lnTo>
                  <a:pt x="1602" y="2248"/>
                </a:lnTo>
                <a:lnTo>
                  <a:pt x="2500" y="1351"/>
                </a:lnTo>
                <a:lnTo>
                  <a:pt x="2521" y="1325"/>
                </a:lnTo>
                <a:lnTo>
                  <a:pt x="2538" y="1298"/>
                </a:lnTo>
                <a:lnTo>
                  <a:pt x="2550" y="1268"/>
                </a:lnTo>
                <a:lnTo>
                  <a:pt x="2557" y="1238"/>
                </a:lnTo>
                <a:lnTo>
                  <a:pt x="2559" y="1207"/>
                </a:lnTo>
                <a:lnTo>
                  <a:pt x="2557" y="1175"/>
                </a:lnTo>
                <a:lnTo>
                  <a:pt x="2550" y="1145"/>
                </a:lnTo>
                <a:lnTo>
                  <a:pt x="2538" y="1116"/>
                </a:lnTo>
                <a:lnTo>
                  <a:pt x="2521" y="1088"/>
                </a:lnTo>
                <a:lnTo>
                  <a:pt x="2500" y="1063"/>
                </a:lnTo>
                <a:lnTo>
                  <a:pt x="2476" y="1043"/>
                </a:lnTo>
                <a:lnTo>
                  <a:pt x="2448" y="1026"/>
                </a:lnTo>
                <a:lnTo>
                  <a:pt x="2419" y="1014"/>
                </a:lnTo>
                <a:lnTo>
                  <a:pt x="2388" y="1006"/>
                </a:lnTo>
                <a:lnTo>
                  <a:pt x="2357" y="1004"/>
                </a:lnTo>
                <a:close/>
                <a:moveTo>
                  <a:pt x="320" y="0"/>
                </a:moveTo>
                <a:lnTo>
                  <a:pt x="3009" y="0"/>
                </a:lnTo>
                <a:lnTo>
                  <a:pt x="3053" y="3"/>
                </a:lnTo>
                <a:lnTo>
                  <a:pt x="3094" y="12"/>
                </a:lnTo>
                <a:lnTo>
                  <a:pt x="3134" y="25"/>
                </a:lnTo>
                <a:lnTo>
                  <a:pt x="3170" y="43"/>
                </a:lnTo>
                <a:lnTo>
                  <a:pt x="3205" y="66"/>
                </a:lnTo>
                <a:lnTo>
                  <a:pt x="3236" y="92"/>
                </a:lnTo>
                <a:lnTo>
                  <a:pt x="3263" y="124"/>
                </a:lnTo>
                <a:lnTo>
                  <a:pt x="3286" y="157"/>
                </a:lnTo>
                <a:lnTo>
                  <a:pt x="3304" y="194"/>
                </a:lnTo>
                <a:lnTo>
                  <a:pt x="3318" y="233"/>
                </a:lnTo>
                <a:lnTo>
                  <a:pt x="3327" y="274"/>
                </a:lnTo>
                <a:lnTo>
                  <a:pt x="3330" y="319"/>
                </a:lnTo>
                <a:lnTo>
                  <a:pt x="3330" y="2276"/>
                </a:lnTo>
                <a:lnTo>
                  <a:pt x="3327" y="2317"/>
                </a:lnTo>
                <a:lnTo>
                  <a:pt x="3319" y="2357"/>
                </a:lnTo>
                <a:lnTo>
                  <a:pt x="3306" y="2396"/>
                </a:lnTo>
                <a:lnTo>
                  <a:pt x="3289" y="2432"/>
                </a:lnTo>
                <a:lnTo>
                  <a:pt x="3266" y="2466"/>
                </a:lnTo>
                <a:lnTo>
                  <a:pt x="3240" y="2497"/>
                </a:lnTo>
                <a:lnTo>
                  <a:pt x="3210" y="2525"/>
                </a:lnTo>
                <a:lnTo>
                  <a:pt x="3177" y="2549"/>
                </a:lnTo>
                <a:lnTo>
                  <a:pt x="1824" y="3382"/>
                </a:lnTo>
                <a:lnTo>
                  <a:pt x="1784" y="3402"/>
                </a:lnTo>
                <a:lnTo>
                  <a:pt x="1742" y="3417"/>
                </a:lnTo>
                <a:lnTo>
                  <a:pt x="1699" y="3426"/>
                </a:lnTo>
                <a:lnTo>
                  <a:pt x="1655" y="3429"/>
                </a:lnTo>
                <a:lnTo>
                  <a:pt x="1612" y="3426"/>
                </a:lnTo>
                <a:lnTo>
                  <a:pt x="1568" y="3417"/>
                </a:lnTo>
                <a:lnTo>
                  <a:pt x="1527" y="3402"/>
                </a:lnTo>
                <a:lnTo>
                  <a:pt x="1487" y="3381"/>
                </a:lnTo>
                <a:lnTo>
                  <a:pt x="151" y="2549"/>
                </a:lnTo>
                <a:lnTo>
                  <a:pt x="117" y="2525"/>
                </a:lnTo>
                <a:lnTo>
                  <a:pt x="88" y="2497"/>
                </a:lnTo>
                <a:lnTo>
                  <a:pt x="62" y="2466"/>
                </a:lnTo>
                <a:lnTo>
                  <a:pt x="41" y="2432"/>
                </a:lnTo>
                <a:lnTo>
                  <a:pt x="24" y="2396"/>
                </a:lnTo>
                <a:lnTo>
                  <a:pt x="11" y="2358"/>
                </a:lnTo>
                <a:lnTo>
                  <a:pt x="3" y="2318"/>
                </a:lnTo>
                <a:lnTo>
                  <a:pt x="0" y="2277"/>
                </a:lnTo>
                <a:lnTo>
                  <a:pt x="0" y="319"/>
                </a:lnTo>
                <a:lnTo>
                  <a:pt x="3" y="274"/>
                </a:lnTo>
                <a:lnTo>
                  <a:pt x="12" y="233"/>
                </a:lnTo>
                <a:lnTo>
                  <a:pt x="26" y="194"/>
                </a:lnTo>
                <a:lnTo>
                  <a:pt x="44" y="157"/>
                </a:lnTo>
                <a:lnTo>
                  <a:pt x="67" y="124"/>
                </a:lnTo>
                <a:lnTo>
                  <a:pt x="94" y="92"/>
                </a:lnTo>
                <a:lnTo>
                  <a:pt x="125" y="66"/>
                </a:lnTo>
                <a:lnTo>
                  <a:pt x="158" y="43"/>
                </a:lnTo>
                <a:lnTo>
                  <a:pt x="196" y="25"/>
                </a:lnTo>
                <a:lnTo>
                  <a:pt x="235" y="12"/>
                </a:lnTo>
                <a:lnTo>
                  <a:pt x="277" y="3"/>
                </a:lnTo>
                <a:lnTo>
                  <a:pt x="320" y="0"/>
                </a:lnTo>
                <a:close/>
              </a:path>
            </a:pathLst>
          </a:custGeom>
          <a:solidFill>
            <a:srgbClr val="F4540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atinLnBrk="0"/>
            <a:endParaRPr lang="ko-KR" altLang="en-US" dirty="0">
              <a:solidFill>
                <a:srgbClr val="595959"/>
              </a:solidFill>
            </a:endParaRPr>
          </a:p>
        </p:txBody>
      </p:sp>
      <p:sp>
        <p:nvSpPr>
          <p:cNvPr id="16" name="텍스트 개체 틀 79"/>
          <p:cNvSpPr>
            <a:spLocks noGrp="1"/>
          </p:cNvSpPr>
          <p:nvPr>
            <p:ph type="body" sz="quarter" idx="24" hasCustomPrompt="1"/>
          </p:nvPr>
        </p:nvSpPr>
        <p:spPr>
          <a:xfrm>
            <a:off x="1060273" y="1727346"/>
            <a:ext cx="3439807" cy="3323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>
              <a:buNone/>
              <a:defRPr lang="ko-KR" altLang="en-US" sz="2400" b="1" spc="-50" dirty="0" smtClean="0">
                <a:solidFill>
                  <a:srgbClr val="01284A"/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en-US" altLang="ko-KR" dirty="0"/>
              <a:t>SUBTITLE</a:t>
            </a:r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B5D10CE-251A-40F0-9BFD-AD9BDBDF4369}"/>
              </a:ext>
            </a:extLst>
          </p:cNvPr>
          <p:cNvGrpSpPr/>
          <p:nvPr userDrawn="1"/>
        </p:nvGrpSpPr>
        <p:grpSpPr>
          <a:xfrm>
            <a:off x="-1" y="0"/>
            <a:ext cx="75600" cy="6858000"/>
            <a:chOff x="-1" y="0"/>
            <a:chExt cx="75600" cy="685800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4D2EAD6-724B-4971-AD94-A1F4E21FF484}"/>
                </a:ext>
              </a:extLst>
            </p:cNvPr>
            <p:cNvSpPr/>
            <p:nvPr userDrawn="1"/>
          </p:nvSpPr>
          <p:spPr>
            <a:xfrm rot="5400000">
              <a:off x="-3391786" y="3391786"/>
              <a:ext cx="6858000" cy="74428"/>
            </a:xfrm>
            <a:prstGeom prst="rect">
              <a:avLst/>
            </a:prstGeom>
            <a:solidFill>
              <a:srgbClr val="01284A"/>
            </a:solidFill>
            <a:ln w="25400" cap="flat" cmpd="sng" algn="ctr">
              <a:noFill/>
              <a:prstDash val="solid"/>
            </a:ln>
            <a:effectLst/>
          </p:spPr>
          <p:txBody>
            <a:bodyPr lIns="1260000" rtlCol="0" anchor="ctr"/>
            <a:lstStyle/>
            <a:p>
              <a:pPr latinLnBrk="0"/>
              <a:r>
                <a:rPr lang="en-US" altLang="ko-KR" sz="3200" b="1" kern="0" dirty="0">
                  <a:solidFill>
                    <a:srgbClr val="FFFFFF"/>
                  </a:solidFill>
                </a:rPr>
                <a:t>                 </a:t>
              </a:r>
              <a:endParaRPr lang="ko-KR" altLang="en-US" sz="32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43FABF1-0643-436C-B610-3AD689E776BC}"/>
                </a:ext>
              </a:extLst>
            </p:cNvPr>
            <p:cNvSpPr/>
            <p:nvPr userDrawn="1"/>
          </p:nvSpPr>
          <p:spPr>
            <a:xfrm rot="16200000">
              <a:off x="-641789" y="641788"/>
              <a:ext cx="1359176" cy="75600"/>
            </a:xfrm>
            <a:prstGeom prst="rect">
              <a:avLst/>
            </a:prstGeom>
            <a:solidFill>
              <a:srgbClr val="F45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 latinLnBrk="0"/>
              <a:endParaRPr lang="ko-KR" altLang="en-US" sz="8000" b="1" dirty="0">
                <a:solidFill>
                  <a:prstClr val="white"/>
                </a:solidFill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C451CA8A-DACF-4E31-8495-0C5C3191D2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5640" y="0"/>
            <a:ext cx="2236360" cy="867600"/>
          </a:xfrm>
          <a:prstGeom prst="rect">
            <a:avLst/>
          </a:prstGeom>
        </p:spPr>
      </p:pic>
      <p:sp>
        <p:nvSpPr>
          <p:cNvPr id="17" name="슬라이드 번호 개체 틀 5">
            <a:extLst>
              <a:ext uri="{FF2B5EF4-FFF2-40B4-BE49-F238E27FC236}">
                <a16:creationId xmlns:a16="http://schemas.microsoft.com/office/drawing/2014/main" id="{A58B4CEA-332B-49B9-8F3B-BF35A45DE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2467" y="6234926"/>
            <a:ext cx="690822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ctr"/>
            <a:fld id="{AEF98EAE-6452-43E6-B298-9169707EF103}" type="slidenum">
              <a:rPr lang="ko-KR" altLang="en-US" smtClean="0"/>
              <a:pPr algn="ctr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6146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62BC6-8EB1-473E-92C0-02060AEBE1D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0072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62BC6-8EB1-473E-92C0-02060AEBE1D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9220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62BC6-8EB1-473E-92C0-02060AEBE1D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626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62BC6-8EB1-473E-92C0-02060AEBE1D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0514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62BC6-8EB1-473E-92C0-02060AEBE1D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716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62BC6-8EB1-473E-92C0-02060AEBE1D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2075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4" r:id="rId3"/>
    <p:sldLayoutId id="2147483673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4878902-304D-133D-C284-8D91F65A9036}"/>
              </a:ext>
            </a:extLst>
          </p:cNvPr>
          <p:cNvSpPr/>
          <p:nvPr/>
        </p:nvSpPr>
        <p:spPr>
          <a:xfrm flipV="1">
            <a:off x="-1" y="-22462"/>
            <a:ext cx="12192000" cy="418011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5144CEF0-934A-47C0-92AB-201EB9A73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159854"/>
            <a:ext cx="12192000" cy="969496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</a:t>
            </a:r>
            <a:r>
              <a:rPr lang="en-US" altLang="ko-KR" sz="3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ToPiC</a:t>
            </a:r>
            <a:r>
              <a:rPr lang="en-US" altLang="ko-KR" sz="3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Korean Dialect Toxicity Polishing with Curriculum Learning-based Span Detection</a:t>
            </a:r>
            <a:endParaRPr lang="en-US" altLang="ko-KR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6097351-CD31-4A5E-AC84-681E37942DB3}"/>
              </a:ext>
            </a:extLst>
          </p:cNvPr>
          <p:cNvSpPr txBox="1">
            <a:spLocks/>
          </p:cNvSpPr>
          <p:nvPr/>
        </p:nvSpPr>
        <p:spPr>
          <a:xfrm>
            <a:off x="1466850" y="3074759"/>
            <a:ext cx="9258300" cy="174443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E84D34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US" altLang="ko-KR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 Science and Engineering</a:t>
            </a:r>
          </a:p>
          <a:p>
            <a:r>
              <a:rPr lang="en-US" altLang="ko-KR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Yonsei University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04006C-6120-E733-DC56-F7D825391CD7}"/>
              </a:ext>
            </a:extLst>
          </p:cNvPr>
          <p:cNvSpPr txBox="1"/>
          <p:nvPr/>
        </p:nvSpPr>
        <p:spPr>
          <a:xfrm>
            <a:off x="2703870" y="4819191"/>
            <a:ext cx="67842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ko-KR" sz="1800" b="1" i="1" kern="0" dirty="0" err="1">
                <a:solidFill>
                  <a:prstClr val="black"/>
                </a:solidFill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Jungin</a:t>
            </a:r>
            <a:r>
              <a:rPr kumimoji="0" lang="en-US" altLang="ko-KR" sz="1800" b="1" i="1" kern="0" dirty="0">
                <a:solidFill>
                  <a:prstClr val="black"/>
                </a:solidFill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 Kim</a:t>
            </a:r>
          </a:p>
          <a:p>
            <a:pPr algn="ctr"/>
            <a:r>
              <a:rPr lang="en-US" altLang="ko-KR" b="1" i="1" kern="0" dirty="0">
                <a:solidFill>
                  <a:prstClr val="black"/>
                </a:solidFill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(</a:t>
            </a:r>
            <a:r>
              <a:rPr lang="en-US" altLang="ko-KR" b="1" i="1" kern="0" dirty="0" err="1">
                <a:solidFill>
                  <a:prstClr val="black"/>
                </a:solidFill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jungin.kim@yonsei.ac.kr</a:t>
            </a:r>
            <a:r>
              <a:rPr lang="en-US" altLang="ko-KR" b="1" i="1" kern="0" dirty="0">
                <a:solidFill>
                  <a:prstClr val="black"/>
                </a:solidFill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)</a:t>
            </a:r>
            <a:endParaRPr kumimoji="0" lang="ko-KR" altLang="en-US" sz="1800" b="1" dirty="0">
              <a:solidFill>
                <a:prstClr val="black"/>
              </a:solidFill>
              <a:latin typeface="Times New Roman" panose="02020603050405020304" pitchFamily="18" charset="0"/>
              <a:ea typeface="맑은 고딕"/>
              <a:cs typeface="Times New Roman" panose="02020603050405020304" pitchFamily="18" charset="0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5444E1E-345D-109F-C37D-12A2DA08E1C1}"/>
              </a:ext>
            </a:extLst>
          </p:cNvPr>
          <p:cNvCxnSpPr/>
          <p:nvPr/>
        </p:nvCxnSpPr>
        <p:spPr>
          <a:xfrm>
            <a:off x="975815" y="3129350"/>
            <a:ext cx="102699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038974-C294-D918-80D6-4C604EF15325}"/>
              </a:ext>
            </a:extLst>
          </p:cNvPr>
          <p:cNvSpPr txBox="1"/>
          <p:nvPr/>
        </p:nvSpPr>
        <p:spPr>
          <a:xfrm>
            <a:off x="975816" y="3188157"/>
            <a:ext cx="1026994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Jungin</a:t>
            </a:r>
            <a:r>
              <a:rPr lang="en-US" altLang="ko-K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Kim</a:t>
            </a:r>
            <a:r>
              <a:rPr lang="en-US" altLang="ko-KR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1¶</a:t>
            </a:r>
            <a:r>
              <a:rPr lang="en-US" altLang="ko-K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ko-K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Soohan</a:t>
            </a:r>
            <a:r>
              <a:rPr lang="en-US" altLang="ko-K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Lim</a:t>
            </a:r>
            <a:r>
              <a:rPr lang="en-US" altLang="ko-KR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01¶</a:t>
            </a:r>
            <a:r>
              <a:rPr lang="en-US" altLang="ko-K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ko-K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Hyeseon</a:t>
            </a:r>
            <a:r>
              <a:rPr lang="en-US" altLang="ko-K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Ahn</a:t>
            </a:r>
            <a:r>
              <a:rPr lang="en-US" altLang="ko-KR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ko-K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Sang-Min Choi</a:t>
            </a:r>
            <a:r>
              <a:rPr lang="en-US" altLang="ko-KR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ko-K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ko-KR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</a:t>
            </a:r>
            <a:r>
              <a:rPr lang="en-US" altLang="ko-K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-Sub Han</a:t>
            </a:r>
            <a:r>
              <a:rPr lang="en-US" altLang="ko-KR" sz="2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  <a:p>
            <a:pPr algn="ctr"/>
            <a:r>
              <a:rPr lang="en-US" altLang="ko-KR" sz="17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ko-KR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Yonsei University, </a:t>
            </a:r>
            <a:r>
              <a:rPr lang="en-US" altLang="ko-KR" sz="17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ko-KR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Gyeongsang National University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2025 KCC</a:t>
            </a:r>
          </a:p>
        </p:txBody>
      </p:sp>
    </p:spTree>
    <p:extLst>
      <p:ext uri="{BB962C8B-B14F-4D97-AF65-F5344CB8AC3E}">
        <p14:creationId xmlns:p14="http://schemas.microsoft.com/office/powerpoint/2010/main" val="322034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F9A540-D36F-2CC3-3A5D-4C844A25B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3EFE02E-CAF7-2300-085B-219FE145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10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8C00D90-EF77-8F11-5082-A582FA06F479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48F7883-F863-A109-D337-4BE98D7A372C}"/>
              </a:ext>
            </a:extLst>
          </p:cNvPr>
          <p:cNvSpPr txBox="1"/>
          <p:nvPr/>
        </p:nvSpPr>
        <p:spPr>
          <a:xfrm>
            <a:off x="661105" y="853472"/>
            <a:ext cx="926555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/>
              <a:t>데이터셋 생성</a:t>
            </a:r>
            <a:endParaRPr lang="en-US" altLang="ko-KR" sz="2500" b="1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en" altLang="ko-KR" sz="2200" dirty="0"/>
              <a:t>Step2: KOLD</a:t>
            </a:r>
            <a:r>
              <a:rPr lang="en-US" altLang="ko-KR" sz="2200" dirty="0"/>
              <a:t>(</a:t>
            </a:r>
            <a:r>
              <a:rPr lang="ko-KR" altLang="en-US" sz="2200" dirty="0"/>
              <a:t>표준어 비속어 데이터셋</a:t>
            </a:r>
            <a:r>
              <a:rPr lang="en-US" altLang="ko-KR" sz="2200" dirty="0"/>
              <a:t>)</a:t>
            </a:r>
            <a:r>
              <a:rPr lang="en" altLang="ko-KR" sz="2200" dirty="0"/>
              <a:t>[</a:t>
            </a:r>
            <a:r>
              <a:rPr lang="en-US" altLang="ko-KR" sz="2200" dirty="0"/>
              <a:t>1</a:t>
            </a:r>
            <a:r>
              <a:rPr lang="en" altLang="ko-KR" sz="2200" dirty="0"/>
              <a:t>]</a:t>
            </a:r>
            <a:r>
              <a:rPr lang="ko-KR" altLang="en-US" sz="2200" dirty="0"/>
              <a:t>에서 표준어</a:t>
            </a:r>
            <a:r>
              <a:rPr lang="en-US" altLang="ko-KR" sz="2200" dirty="0"/>
              <a:t>-</a:t>
            </a:r>
            <a:r>
              <a:rPr lang="ko-KR" altLang="en-US" sz="2200" dirty="0"/>
              <a:t>방언 변환</a:t>
            </a:r>
            <a:endParaRPr lang="en-US" altLang="ko-KR" sz="22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방언사전에서 </a:t>
            </a:r>
            <a:r>
              <a:rPr lang="en-US" altLang="ko-KR" sz="2000" dirty="0"/>
              <a:t>{“</a:t>
            </a:r>
            <a:r>
              <a:rPr lang="ko-KR" altLang="en-US" sz="2000" dirty="0"/>
              <a:t>표준어</a:t>
            </a:r>
            <a:r>
              <a:rPr lang="en-US" altLang="ko-KR" sz="2000" dirty="0"/>
              <a:t>”: “</a:t>
            </a:r>
            <a:r>
              <a:rPr lang="ko-KR" altLang="en-US" sz="2000" dirty="0"/>
              <a:t>방언</a:t>
            </a:r>
            <a:r>
              <a:rPr lang="en-US" altLang="ko-KR" sz="2000" dirty="0"/>
              <a:t>”}  </a:t>
            </a:r>
            <a:r>
              <a:rPr lang="ko-KR" altLang="en-US" sz="2000" dirty="0"/>
              <a:t>매칭하여 변환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전체 데이터셋 </a:t>
            </a:r>
            <a:r>
              <a:rPr lang="en-US" altLang="ko-KR" sz="2000" dirty="0"/>
              <a:t>40,429</a:t>
            </a:r>
            <a:r>
              <a:rPr lang="ko-KR" altLang="en-US" sz="2000" dirty="0"/>
              <a:t>개 중 </a:t>
            </a:r>
            <a:r>
              <a:rPr lang="en-US" altLang="ko-KR" sz="2000" dirty="0"/>
              <a:t>28,435</a:t>
            </a:r>
            <a:r>
              <a:rPr lang="ko-KR" altLang="en-US" sz="2000" dirty="0"/>
              <a:t>개 방언 생성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변환이 이루어지지 않은 문장 </a:t>
            </a:r>
            <a:r>
              <a:rPr lang="en-US" altLang="ko-KR" sz="2000" dirty="0"/>
              <a:t>11,994</a:t>
            </a:r>
            <a:r>
              <a:rPr lang="ko-KR" altLang="en-US" sz="2000" dirty="0"/>
              <a:t>개 제외</a:t>
            </a:r>
          </a:p>
        </p:txBody>
      </p: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A5455E71-6378-E9D9-F1D2-C3DEE4E08B4C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DC4F2B-5C6A-A000-94AF-C04B4F9C4A73}"/>
              </a:ext>
            </a:extLst>
          </p:cNvPr>
          <p:cNvSpPr txBox="1"/>
          <p:nvPr/>
        </p:nvSpPr>
        <p:spPr>
          <a:xfrm>
            <a:off x="347311" y="6384607"/>
            <a:ext cx="115359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[1] </a:t>
            </a:r>
            <a:r>
              <a:rPr lang="en" altLang="ko-KR" sz="800" dirty="0" err="1"/>
              <a:t>Younghoon</a:t>
            </a:r>
            <a:r>
              <a:rPr lang="en" altLang="ko-KR" sz="800" dirty="0"/>
              <a:t> Jeong, </a:t>
            </a:r>
            <a:r>
              <a:rPr lang="en" altLang="ko-KR" sz="800" dirty="0" err="1"/>
              <a:t>Juhyun</a:t>
            </a:r>
            <a:r>
              <a:rPr lang="en" altLang="ko-KR" sz="800" dirty="0"/>
              <a:t> Oh, </a:t>
            </a:r>
            <a:r>
              <a:rPr lang="en" altLang="ko-KR" sz="800" dirty="0" err="1"/>
              <a:t>Jongwon</a:t>
            </a:r>
            <a:r>
              <a:rPr lang="en" altLang="ko-KR" sz="800" dirty="0"/>
              <a:t> Lee, Jaimeen Ahn, </a:t>
            </a:r>
            <a:r>
              <a:rPr lang="en" altLang="ko-KR" sz="800" dirty="0" err="1"/>
              <a:t>Jihyung</a:t>
            </a:r>
            <a:r>
              <a:rPr lang="en" altLang="ko-KR" sz="800" dirty="0"/>
              <a:t> Moon, </a:t>
            </a:r>
            <a:r>
              <a:rPr lang="en" altLang="ko-KR" sz="800" dirty="0" err="1"/>
              <a:t>Sungjoon</a:t>
            </a:r>
            <a:r>
              <a:rPr lang="en" altLang="ko-KR" sz="800" dirty="0"/>
              <a:t> Park, Alice Oh, “KOLD: Korean </a:t>
            </a:r>
            <a:r>
              <a:rPr lang="en" altLang="ko-KR" sz="800" dirty="0" err="1"/>
              <a:t>Offensice</a:t>
            </a:r>
            <a:r>
              <a:rPr lang="en" altLang="ko-KR" sz="800" dirty="0"/>
              <a:t> Language Dataset“, in EMNLP 2022.</a:t>
            </a: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E8636118-1607-D781-61BB-1B93328B33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4212938"/>
              </p:ext>
            </p:extLst>
          </p:nvPr>
        </p:nvGraphicFramePr>
        <p:xfrm>
          <a:off x="1047416" y="2964015"/>
          <a:ext cx="10839784" cy="2296920"/>
        </p:xfrm>
        <a:graphic>
          <a:graphicData uri="http://schemas.openxmlformats.org/drawingml/2006/table">
            <a:tbl>
              <a:tblPr/>
              <a:tblGrid>
                <a:gridCol w="2227935">
                  <a:extLst>
                    <a:ext uri="{9D8B030D-6E8A-4147-A177-3AD203B41FA5}">
                      <a16:colId xmlns:a16="http://schemas.microsoft.com/office/drawing/2014/main" val="3480072963"/>
                    </a:ext>
                  </a:extLst>
                </a:gridCol>
                <a:gridCol w="1902488">
                  <a:extLst>
                    <a:ext uri="{9D8B030D-6E8A-4147-A177-3AD203B41FA5}">
                      <a16:colId xmlns:a16="http://schemas.microsoft.com/office/drawing/2014/main" val="1626136919"/>
                    </a:ext>
                  </a:extLst>
                </a:gridCol>
                <a:gridCol w="3829879">
                  <a:extLst>
                    <a:ext uri="{9D8B030D-6E8A-4147-A177-3AD203B41FA5}">
                      <a16:colId xmlns:a16="http://schemas.microsoft.com/office/drawing/2014/main" val="2290389011"/>
                    </a:ext>
                  </a:extLst>
                </a:gridCol>
                <a:gridCol w="2879482">
                  <a:extLst>
                    <a:ext uri="{9D8B030D-6E8A-4147-A177-3AD203B41FA5}">
                      <a16:colId xmlns:a16="http://schemas.microsoft.com/office/drawing/2014/main" val="2614749359"/>
                    </a:ext>
                  </a:extLst>
                </a:gridCol>
              </a:tblGrid>
              <a:tr h="430360">
                <a:tc>
                  <a:txBody>
                    <a:bodyPr/>
                    <a:lstStyle/>
                    <a:p>
                      <a:pPr algn="ctr"/>
                      <a:r>
                        <a:rPr lang="en" sz="2000" b="1" dirty="0"/>
                        <a:t>KOLD </a:t>
                      </a:r>
                      <a:r>
                        <a:rPr lang="en-US" altLang="ko-KR" sz="2000" b="1" dirty="0"/>
                        <a:t>[1]</a:t>
                      </a:r>
                      <a:endParaRPr lang="en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2000" b="1" dirty="0" err="1"/>
                        <a:t>비속어</a:t>
                      </a:r>
                      <a:r>
                        <a:rPr lang="en" sz="2000" b="1" dirty="0"/>
                        <a:t> </a:t>
                      </a:r>
                      <a:r>
                        <a:rPr lang="en" sz="2000" b="1" dirty="0" err="1"/>
                        <a:t>여부</a:t>
                      </a:r>
                      <a:endParaRPr lang="en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2000" b="1" dirty="0" err="1"/>
                        <a:t>방언</a:t>
                      </a:r>
                      <a:r>
                        <a:rPr lang="en" sz="2000" b="1" dirty="0"/>
                        <a:t> </a:t>
                      </a:r>
                      <a:r>
                        <a:rPr lang="en" sz="2000" b="1" dirty="0" err="1"/>
                        <a:t>사전</a:t>
                      </a:r>
                      <a:endParaRPr lang="en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2000" b="1" dirty="0"/>
                        <a:t>Ours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8741320"/>
                  </a:ext>
                </a:extLst>
              </a:tr>
              <a:tr h="43036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사람은 </a:t>
                      </a:r>
                      <a:r>
                        <a:rPr lang="ko-KR" altLang="en-US" sz="2000" dirty="0" err="1"/>
                        <a:t>사람일뿐</a:t>
                      </a:r>
                      <a:endParaRPr lang="en-US" altLang="ko-KR" sz="2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false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{“</a:t>
                      </a:r>
                      <a:r>
                        <a:rPr lang="ko-KR" altLang="en-US" sz="2000" dirty="0"/>
                        <a:t>뿐</a:t>
                      </a:r>
                      <a:r>
                        <a:rPr lang="en-US" altLang="ko-KR" sz="2000" dirty="0"/>
                        <a:t>”: “</a:t>
                      </a:r>
                      <a:r>
                        <a:rPr lang="ko-KR" altLang="en-US" sz="2000" dirty="0"/>
                        <a:t>끼다</a:t>
                      </a:r>
                      <a:r>
                        <a:rPr lang="en-US" altLang="ko-KR" sz="2000" dirty="0"/>
                        <a:t>”}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사람은 </a:t>
                      </a:r>
                      <a:r>
                        <a:rPr lang="ko-KR" altLang="en-US" sz="2000" dirty="0" err="1"/>
                        <a:t>사람일끼다</a:t>
                      </a:r>
                      <a:endParaRPr lang="en-US" altLang="ko-KR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6836993"/>
                  </a:ext>
                </a:extLst>
              </a:tr>
              <a:tr h="43036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err="1"/>
                        <a:t>정신좀</a:t>
                      </a:r>
                      <a:r>
                        <a:rPr lang="ko-KR" altLang="en-US" sz="2000" dirty="0"/>
                        <a:t> 차리자</a:t>
                      </a:r>
                      <a:endParaRPr lang="en-US" altLang="ko-KR" sz="2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true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{“</a:t>
                      </a:r>
                      <a:r>
                        <a:rPr lang="ko-KR" altLang="en-US" sz="2000" dirty="0"/>
                        <a:t>차리자</a:t>
                      </a:r>
                      <a:r>
                        <a:rPr lang="en-US" altLang="ko-KR" sz="2000" dirty="0"/>
                        <a:t>”:＂</a:t>
                      </a:r>
                      <a:r>
                        <a:rPr lang="ko-KR" altLang="en-US" sz="2000" dirty="0"/>
                        <a:t>챙기자</a:t>
                      </a:r>
                      <a:r>
                        <a:rPr lang="en-US" altLang="ko-KR" sz="2000" dirty="0"/>
                        <a:t>”}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err="1"/>
                        <a:t>정신좀</a:t>
                      </a:r>
                      <a:r>
                        <a:rPr lang="ko-KR" altLang="en-US" sz="2000" dirty="0"/>
                        <a:t> 챙기자</a:t>
                      </a:r>
                      <a:endParaRPr lang="en-US" altLang="ko-KR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4607361"/>
                  </a:ext>
                </a:extLst>
              </a:tr>
              <a:tr h="43036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err="1"/>
                        <a:t>틱톡</a:t>
                      </a:r>
                      <a:r>
                        <a:rPr lang="ko-KR" altLang="en-US" sz="2000" dirty="0"/>
                        <a:t> 이라는 이름의 </a:t>
                      </a:r>
                      <a:r>
                        <a:rPr lang="ko-KR" altLang="en-US" sz="2000" dirty="0" err="1"/>
                        <a:t>쓰래기는</a:t>
                      </a:r>
                      <a:r>
                        <a:rPr lang="ko-KR" altLang="en-US" sz="2000" dirty="0"/>
                        <a:t> </a:t>
                      </a:r>
                      <a:r>
                        <a:rPr lang="ko-KR" altLang="en-US" sz="2000" dirty="0" err="1"/>
                        <a:t>제거되야되</a:t>
                      </a:r>
                      <a:endParaRPr lang="en-US" altLang="ko-KR" sz="2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true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{“</a:t>
                      </a:r>
                      <a:r>
                        <a:rPr lang="ko-KR" altLang="en-US" sz="2000" dirty="0"/>
                        <a:t>이라는</a:t>
                      </a:r>
                      <a:r>
                        <a:rPr lang="en-US" altLang="ko-KR" sz="2000" dirty="0"/>
                        <a:t>”: “</a:t>
                      </a:r>
                      <a:r>
                        <a:rPr lang="ko-KR" altLang="en-US" sz="2000" dirty="0" err="1"/>
                        <a:t>이라카는</a:t>
                      </a:r>
                      <a:r>
                        <a:rPr lang="en-US" altLang="ko-KR" sz="2000" dirty="0"/>
                        <a:t>”, </a:t>
                      </a:r>
                    </a:p>
                    <a:p>
                      <a:pPr algn="ctr"/>
                      <a:r>
                        <a:rPr lang="en-US" altLang="ko-KR" sz="2000" dirty="0"/>
                        <a:t>“</a:t>
                      </a:r>
                      <a:r>
                        <a:rPr lang="ko-KR" altLang="en-US" sz="2000" dirty="0" err="1"/>
                        <a:t>제거되야되</a:t>
                      </a:r>
                      <a:r>
                        <a:rPr lang="en-US" altLang="ko-KR" sz="2000" dirty="0"/>
                        <a:t>”: “</a:t>
                      </a:r>
                      <a:r>
                        <a:rPr lang="ko-KR" altLang="en-US" sz="2000" dirty="0" err="1"/>
                        <a:t>치워뿌야</a:t>
                      </a:r>
                      <a:r>
                        <a:rPr lang="ko-KR" altLang="en-US" sz="2000" dirty="0"/>
                        <a:t> 된다</a:t>
                      </a:r>
                      <a:r>
                        <a:rPr lang="en-US" altLang="ko-KR" sz="2000" dirty="0"/>
                        <a:t>”}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err="1"/>
                        <a:t>틱톡이라카는</a:t>
                      </a:r>
                      <a:r>
                        <a:rPr lang="ko-KR" altLang="en-US" sz="2000" dirty="0"/>
                        <a:t> 이름의 </a:t>
                      </a:r>
                      <a:endParaRPr lang="en-US" altLang="ko-KR" sz="2000" dirty="0"/>
                    </a:p>
                    <a:p>
                      <a:pPr algn="ctr"/>
                      <a:r>
                        <a:rPr lang="ko-KR" altLang="en-US" sz="2000" dirty="0"/>
                        <a:t>쓰레기는 </a:t>
                      </a:r>
                      <a:r>
                        <a:rPr lang="ko-KR" altLang="en-US" sz="2000" dirty="0" err="1"/>
                        <a:t>치워뿌야</a:t>
                      </a:r>
                      <a:r>
                        <a:rPr lang="ko-KR" altLang="en-US" sz="2000" dirty="0"/>
                        <a:t> 된다</a:t>
                      </a:r>
                      <a:endParaRPr lang="en-US" altLang="ko-KR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71604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6138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AFE41E-62EE-08F7-1E3D-113B2D374F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B83F5B4-AC94-CED4-6818-EE8F5B5AE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11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0EE8703E-232D-497F-7AFE-EFB31AAF2468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4775C6E-3F3B-F034-5729-AF26F74AA7F1}"/>
              </a:ext>
            </a:extLst>
          </p:cNvPr>
          <p:cNvSpPr txBox="1"/>
          <p:nvPr/>
        </p:nvSpPr>
        <p:spPr>
          <a:xfrm>
            <a:off x="661105" y="853472"/>
            <a:ext cx="6827907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/>
              <a:t>데이터셋 생성</a:t>
            </a:r>
            <a:endParaRPr lang="en-US" altLang="ko-KR" sz="2500" b="1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ko-KR" altLang="en-US" sz="2200" dirty="0"/>
              <a:t>최종 데이터셋 구성 </a:t>
            </a:r>
          </a:p>
        </p:txBody>
      </p: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7235BCE6-757C-4091-A4D7-DA75EB9EB6C5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F71DBB8-9623-4449-968D-F3CC3BEEC9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371986"/>
              </p:ext>
            </p:extLst>
          </p:nvPr>
        </p:nvGraphicFramePr>
        <p:xfrm>
          <a:off x="661105" y="1963242"/>
          <a:ext cx="11174580" cy="3901440"/>
        </p:xfrm>
        <a:graphic>
          <a:graphicData uri="http://schemas.openxmlformats.org/drawingml/2006/table">
            <a:tbl>
              <a:tblPr/>
              <a:tblGrid>
                <a:gridCol w="2241371">
                  <a:extLst>
                    <a:ext uri="{9D8B030D-6E8A-4147-A177-3AD203B41FA5}">
                      <a16:colId xmlns:a16="http://schemas.microsoft.com/office/drawing/2014/main" val="1726258959"/>
                    </a:ext>
                  </a:extLst>
                </a:gridCol>
                <a:gridCol w="2879808">
                  <a:extLst>
                    <a:ext uri="{9D8B030D-6E8A-4147-A177-3AD203B41FA5}">
                      <a16:colId xmlns:a16="http://schemas.microsoft.com/office/drawing/2014/main" val="3480072963"/>
                    </a:ext>
                  </a:extLst>
                </a:gridCol>
                <a:gridCol w="6053401">
                  <a:extLst>
                    <a:ext uri="{9D8B030D-6E8A-4147-A177-3AD203B41FA5}">
                      <a16:colId xmlns:a16="http://schemas.microsoft.com/office/drawing/2014/main" val="4838864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ko-KR" altLang="en-US" sz="2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2000" b="1" dirty="0" err="1"/>
                        <a:t>의미</a:t>
                      </a:r>
                      <a:endParaRPr lang="en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2000" b="1" dirty="0" err="1"/>
                        <a:t>예시</a:t>
                      </a:r>
                      <a:endParaRPr lang="en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87413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Standard </a:t>
                      </a:r>
                      <a:endParaRPr lang="en" sz="2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표준어문장</a:t>
                      </a:r>
                      <a:endParaRPr lang="en-US" altLang="ko-KR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반일감정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 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제일 병신 생각임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솔직히 탈북자들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반중감정이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먼저 아닌가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중국때문에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동남아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몇개국을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거쳐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개고생하며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탈북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한잔어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68369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" sz="2000" b="0" dirty="0"/>
                        <a:t>Dialect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b="0" dirty="0"/>
                        <a:t>방언문장</a:t>
                      </a:r>
                      <a:endParaRPr lang="en-US" altLang="ko-KR" sz="2000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반일감정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 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기중에 빙신 생각임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솔직 탈북자들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반중감정이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먼처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아니가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중국땜에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동남아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몇개국을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거쳐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개고생하믄서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탈북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한잔어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46073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OFF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비속어 여부 </a:t>
                      </a:r>
                      <a:r>
                        <a:rPr lang="en-US" altLang="ko-KR" sz="2000" dirty="0"/>
                        <a:t>(true/false)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true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71604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2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OFF_span</a:t>
                      </a:r>
                      <a:endParaRPr lang="en" altLang="ko-KR" sz="2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b="0" dirty="0"/>
                        <a:t>표준어 비속어 구간</a:t>
                      </a:r>
                      <a:endParaRPr lang="en-US" altLang="ko-KR" sz="2000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제일 병신 생각임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., </a:t>
                      </a:r>
                    </a:p>
                    <a:p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중국때문에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동남아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몇개국을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거쳐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개고생하며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탈북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한잔어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687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2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OFF_span_dialect</a:t>
                      </a:r>
                      <a:endParaRPr lang="en" altLang="ko-KR" sz="2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b="0" dirty="0"/>
                        <a:t>방언 비속어 구간</a:t>
                      </a:r>
                      <a:endParaRPr lang="en-US" altLang="ko-KR" sz="2000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기중에 빙신 생각임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.,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altLang="ko-KR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중국땜에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동남아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몇개국을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거쳐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개고생하믄서</a:t>
                      </a:r>
                      <a:r>
                        <a:rPr lang="ko-KR" alt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탈북 </a:t>
                      </a:r>
                      <a:r>
                        <a:rPr lang="ko-KR" altLang="en-US" sz="18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한잔어</a:t>
                      </a:r>
                      <a:r>
                        <a:rPr lang="en-US" altLang="ko-KR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8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0513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3432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867D7-8BED-FA88-58DB-73074A5DA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3C7E1D1-2524-C1C8-C7B2-716088715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12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24BDB62-2746-F78D-21BD-C34EA6B2ED9A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FA9DE690-E1E5-1BFD-C58A-0714872CA0AF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2" name="그림 11" descr="스크린샷, 텍스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19A3828-E6FE-DCF7-154C-3669C4057A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461" y="982394"/>
            <a:ext cx="9887077" cy="561765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41D51B53-EBFE-3878-B983-816CD1C8C4D5}"/>
              </a:ext>
            </a:extLst>
          </p:cNvPr>
          <p:cNvSpPr/>
          <p:nvPr/>
        </p:nvSpPr>
        <p:spPr>
          <a:xfrm>
            <a:off x="1212443" y="982394"/>
            <a:ext cx="10629294" cy="2039101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EE7E69A-18B4-5907-3FBE-E048DA80BD14}"/>
              </a:ext>
            </a:extLst>
          </p:cNvPr>
          <p:cNvSpPr/>
          <p:nvPr/>
        </p:nvSpPr>
        <p:spPr>
          <a:xfrm>
            <a:off x="7547113" y="3021495"/>
            <a:ext cx="3432444" cy="361230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1212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C0527-2668-B856-E6FA-2BAE43724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6D07D2-4AA5-420F-6567-4E6F9DBB9CC2}"/>
              </a:ext>
            </a:extLst>
          </p:cNvPr>
          <p:cNvSpPr txBox="1"/>
          <p:nvPr/>
        </p:nvSpPr>
        <p:spPr>
          <a:xfrm>
            <a:off x="661105" y="853472"/>
            <a:ext cx="11311336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비속어 구간 탐지 </a:t>
            </a:r>
            <a:endParaRPr lang="en-US" altLang="ko-KR" sz="2500" b="1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ko-KR" altLang="en-US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목표</a:t>
            </a:r>
            <a:r>
              <a:rPr lang="en-US" altLang="ko-KR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ko-KR" altLang="en-US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비속어 문장 속에서의 비속어 구간 예측</a:t>
            </a:r>
            <a:endParaRPr lang="en-US" altLang="ko-KR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Wingdings" pitchFamily="2" charset="2"/>
              <a:buChar char="ü"/>
            </a:pPr>
            <a:r>
              <a:rPr lang="ko-KR" alt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문자단위로 </a:t>
            </a:r>
            <a:r>
              <a:rPr lang="ko-KR" altLang="en-US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마스킹</a:t>
            </a:r>
            <a:r>
              <a:rPr lang="ko-KR" alt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된 비속어 위치 마스크 시퀀스를 예측 </a:t>
            </a:r>
            <a:r>
              <a:rPr lang="en-US" altLang="ko-KR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</a:t>
            </a:r>
            <a:r>
              <a:rPr lang="ko-KR" alt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은 문자가 비속어임을 의미</a:t>
            </a:r>
            <a:r>
              <a:rPr lang="en-US" altLang="ko-KR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ko-KR" sz="17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ko-KR" altLang="en-US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비속어 구간 길이란</a:t>
            </a:r>
            <a:r>
              <a:rPr lang="en-US" altLang="ko-KR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1200150" lvl="2" indent="-285750">
              <a:buFont typeface="Wingdings" pitchFamily="2" charset="2"/>
              <a:buChar char="ü"/>
            </a:pPr>
            <a:r>
              <a:rPr lang="ko-KR" alt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문장 내 비속어가 위치한 구간의 길이</a:t>
            </a:r>
            <a:endParaRPr lang="en-US" altLang="ko-KR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E17D3C7-CBBC-DEBB-8D37-DBFCBEC2F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13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FF9DC92-80B0-A824-6DD4-BC8A6D09C398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8A762926-1BAB-0352-1DEC-C08863710BB6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A0E8A8-377B-2644-8A83-F557DB7280D8}"/>
              </a:ext>
            </a:extLst>
          </p:cNvPr>
          <p:cNvSpPr txBox="1"/>
          <p:nvPr/>
        </p:nvSpPr>
        <p:spPr>
          <a:xfrm>
            <a:off x="1723059" y="5917262"/>
            <a:ext cx="85473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/>
              <a:t>방언</a:t>
            </a:r>
            <a:r>
              <a:rPr lang="en-US" altLang="ko-KR" sz="1500" dirty="0"/>
              <a:t>: “</a:t>
            </a:r>
            <a:r>
              <a:rPr lang="ko-KR" altLang="en-US" sz="1500" dirty="0"/>
              <a:t>탈레반 </a:t>
            </a:r>
            <a:r>
              <a:rPr lang="ko-KR" altLang="en-US" sz="1500" dirty="0">
                <a:highlight>
                  <a:srgbClr val="FFFF00"/>
                </a:highlight>
              </a:rPr>
              <a:t>지들이 이겼다고 뭐라하더니 입에 </a:t>
            </a:r>
            <a:r>
              <a:rPr lang="ko-KR" altLang="en-US" sz="1500" dirty="0" err="1">
                <a:highlight>
                  <a:srgbClr val="FFFF00"/>
                </a:highlight>
              </a:rPr>
              <a:t>거품무는거</a:t>
            </a:r>
            <a:r>
              <a:rPr lang="ko-KR" altLang="en-US" sz="1500" dirty="0">
                <a:highlight>
                  <a:srgbClr val="FFFF00"/>
                </a:highlight>
              </a:rPr>
              <a:t> 보라</a:t>
            </a:r>
            <a:r>
              <a:rPr lang="en-US" altLang="ko-KR" sz="1500" dirty="0">
                <a:highlight>
                  <a:srgbClr val="FFFF00"/>
                </a:highlight>
              </a:rPr>
              <a:t>.</a:t>
            </a:r>
            <a:r>
              <a:rPr lang="en-US" altLang="ko-KR" sz="1500" dirty="0"/>
              <a:t>”</a:t>
            </a:r>
          </a:p>
          <a:p>
            <a:pPr algn="ctr"/>
            <a:r>
              <a:rPr lang="ko-KR" altLang="en-US" sz="1500" dirty="0"/>
              <a:t>비속어 위치 </a:t>
            </a:r>
            <a:r>
              <a:rPr lang="ko-KR" altLang="en-US" sz="1500" dirty="0" err="1"/>
              <a:t>마스킹</a:t>
            </a:r>
            <a:r>
              <a:rPr lang="ko-KR" altLang="en-US" sz="1500" dirty="0"/>
              <a:t> 시퀀스 </a:t>
            </a:r>
            <a:r>
              <a:rPr lang="en-US" altLang="ko-KR" sz="1500" dirty="0"/>
              <a:t>: [0, 0, 0, 0, </a:t>
            </a:r>
            <a:r>
              <a:rPr lang="en-US" altLang="ko-KR" sz="1500" dirty="0">
                <a:highlight>
                  <a:srgbClr val="FFFF00"/>
                </a:highlight>
              </a:rPr>
              <a:t>1, 1, 1, 1, 1, 1, 1, 1, 1, 1, 1, 1, 1, 1, 1, 1, 1, 1, 1, 1, 1, 1, 1, 1, 1, 1, 1</a:t>
            </a:r>
            <a:r>
              <a:rPr lang="en-US" altLang="ko-KR" sz="1500" dirty="0"/>
              <a:t>]</a:t>
            </a:r>
          </a:p>
        </p:txBody>
      </p:sp>
      <p:sp>
        <p:nvSpPr>
          <p:cNvPr id="20" name="사각형: 둥근 모서리 58">
            <a:extLst>
              <a:ext uri="{FF2B5EF4-FFF2-40B4-BE49-F238E27FC236}">
                <a16:creationId xmlns:a16="http://schemas.microsoft.com/office/drawing/2014/main" id="{7CCFB2FB-CCB1-E963-04FE-ECEEE46FCD05}"/>
              </a:ext>
            </a:extLst>
          </p:cNvPr>
          <p:cNvSpPr/>
          <p:nvPr/>
        </p:nvSpPr>
        <p:spPr>
          <a:xfrm>
            <a:off x="1723059" y="3107780"/>
            <a:ext cx="8547374" cy="79284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6FE801-1067-9363-B2AF-940AFFA4861D}"/>
              </a:ext>
            </a:extLst>
          </p:cNvPr>
          <p:cNvSpPr txBox="1"/>
          <p:nvPr/>
        </p:nvSpPr>
        <p:spPr>
          <a:xfrm>
            <a:off x="1723058" y="3208592"/>
            <a:ext cx="854737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/>
              <a:t>방언</a:t>
            </a:r>
            <a:r>
              <a:rPr lang="en-US" altLang="ko-KR" sz="1500" dirty="0"/>
              <a:t>: “</a:t>
            </a:r>
            <a:r>
              <a:rPr lang="en" altLang="ko-KR" sz="1500" dirty="0"/>
              <a:t>PD</a:t>
            </a:r>
            <a:r>
              <a:rPr lang="ko-KR" altLang="en-US" sz="1500" dirty="0"/>
              <a:t>가 분위기 깬다 </a:t>
            </a:r>
            <a:r>
              <a:rPr lang="ko-KR" altLang="en-US" sz="1500" dirty="0" err="1"/>
              <a:t>금마</a:t>
            </a:r>
            <a:r>
              <a:rPr lang="ko-KR" altLang="en-US" sz="1500" dirty="0"/>
              <a:t> </a:t>
            </a:r>
            <a:r>
              <a:rPr lang="ko-KR" altLang="en-US" sz="1500" dirty="0" err="1">
                <a:highlight>
                  <a:srgbClr val="FFFF00"/>
                </a:highlight>
              </a:rPr>
              <a:t>관종</a:t>
            </a:r>
            <a:r>
              <a:rPr lang="en-US" altLang="ko-KR" sz="1500" dirty="0"/>
              <a:t>?”</a:t>
            </a:r>
            <a:endParaRPr lang="en-US" altLang="ko-KR" sz="1500" dirty="0">
              <a:highlight>
                <a:srgbClr val="FFFF00"/>
              </a:highlight>
            </a:endParaRPr>
          </a:p>
          <a:p>
            <a:pPr algn="ctr"/>
            <a:r>
              <a:rPr lang="ko-KR" altLang="en-US" sz="1500" dirty="0"/>
              <a:t>비속어 위치 </a:t>
            </a:r>
            <a:r>
              <a:rPr lang="ko-KR" altLang="en-US" sz="1500" dirty="0" err="1"/>
              <a:t>마스킹</a:t>
            </a:r>
            <a:r>
              <a:rPr lang="ko-KR" altLang="en-US" sz="1500" dirty="0"/>
              <a:t> 시퀀스 </a:t>
            </a:r>
            <a:r>
              <a:rPr lang="en-US" altLang="ko-KR" sz="1500" dirty="0"/>
              <a:t>: </a:t>
            </a:r>
            <a:r>
              <a:rPr lang="en-US" altLang="ko-KR" sz="1500" b="0" dirty="0"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500" dirty="0"/>
              <a:t>0, 0, 0, 0, 0, 0, 0, 0, 0, 0, 0, 0, 0, 0, </a:t>
            </a:r>
            <a:r>
              <a:rPr lang="en-US" altLang="ko-KR" sz="1500" dirty="0">
                <a:highlight>
                  <a:srgbClr val="FFFF00"/>
                </a:highlight>
              </a:rPr>
              <a:t>1, 1</a:t>
            </a:r>
            <a:r>
              <a:rPr lang="en-US" altLang="ko-KR" sz="1500" dirty="0"/>
              <a:t>, 0]</a:t>
            </a:r>
            <a:endParaRPr lang="ko-KR" altLang="en-US" sz="1500" dirty="0"/>
          </a:p>
        </p:txBody>
      </p:sp>
      <p:sp>
        <p:nvSpPr>
          <p:cNvPr id="25" name="사각형: 둥근 모서리 61">
            <a:extLst>
              <a:ext uri="{FF2B5EF4-FFF2-40B4-BE49-F238E27FC236}">
                <a16:creationId xmlns:a16="http://schemas.microsoft.com/office/drawing/2014/main" id="{641A0CCA-85C0-1454-FFA2-EE4E70402E7A}"/>
              </a:ext>
            </a:extLst>
          </p:cNvPr>
          <p:cNvSpPr/>
          <p:nvPr/>
        </p:nvSpPr>
        <p:spPr>
          <a:xfrm>
            <a:off x="1723059" y="4484302"/>
            <a:ext cx="8547374" cy="81231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61A3CAA-5DE5-B669-3EAD-50D36DFDD643}"/>
              </a:ext>
            </a:extLst>
          </p:cNvPr>
          <p:cNvSpPr txBox="1"/>
          <p:nvPr/>
        </p:nvSpPr>
        <p:spPr>
          <a:xfrm>
            <a:off x="1723059" y="4633443"/>
            <a:ext cx="8547374" cy="738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/>
              <a:t>방언</a:t>
            </a:r>
            <a:r>
              <a:rPr lang="en-US" altLang="ko-KR" sz="1500" dirty="0"/>
              <a:t>: “</a:t>
            </a:r>
            <a:r>
              <a:rPr lang="ko-KR" altLang="en-US" sz="1500" dirty="0"/>
              <a:t>아프간 여자 </a:t>
            </a:r>
            <a:r>
              <a:rPr lang="en-US" altLang="ko-KR" sz="1500" dirty="0">
                <a:highlight>
                  <a:srgbClr val="FFFF00"/>
                </a:highlight>
              </a:rPr>
              <a:t>50</a:t>
            </a:r>
            <a:r>
              <a:rPr lang="ko-KR" altLang="en-US" sz="1500" dirty="0">
                <a:highlight>
                  <a:srgbClr val="FFFF00"/>
                </a:highlight>
              </a:rPr>
              <a:t>만원쯤 주모 살을 듯</a:t>
            </a:r>
            <a:r>
              <a:rPr lang="en-US" altLang="ko-KR" sz="1500" dirty="0"/>
              <a:t>”</a:t>
            </a:r>
          </a:p>
          <a:p>
            <a:pPr algn="ctr"/>
            <a:r>
              <a:rPr lang="ko-KR" altLang="en-US" sz="1500" dirty="0"/>
              <a:t>비속어 위치 </a:t>
            </a:r>
            <a:r>
              <a:rPr lang="ko-KR" altLang="en-US" sz="1500" dirty="0" err="1"/>
              <a:t>마스킹</a:t>
            </a:r>
            <a:r>
              <a:rPr lang="ko-KR" altLang="en-US" sz="1500" dirty="0"/>
              <a:t> 시퀀스 </a:t>
            </a:r>
            <a:r>
              <a:rPr lang="en-US" altLang="ko-KR" sz="1500" dirty="0"/>
              <a:t>: [0, 0, 0, 0, 0, 0, 0, </a:t>
            </a:r>
            <a:r>
              <a:rPr lang="en-US" altLang="ko-KR" sz="1500" dirty="0">
                <a:highlight>
                  <a:srgbClr val="FFFF00"/>
                </a:highlight>
              </a:rPr>
              <a:t>1, 1, 1, 1, 1, 1, 1, 1, 1, 1, 1, 1, 1</a:t>
            </a:r>
            <a:r>
              <a:rPr lang="en-US" altLang="ko-KR" sz="1500" dirty="0"/>
              <a:t>]</a:t>
            </a:r>
          </a:p>
          <a:p>
            <a:pPr algn="ctr">
              <a:lnSpc>
                <a:spcPts val="1425"/>
              </a:lnSpc>
            </a:pPr>
            <a:endParaRPr lang="en-US" altLang="ko-KR" sz="15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27" name="사각형: 둥근 모서리 1023">
            <a:extLst>
              <a:ext uri="{FF2B5EF4-FFF2-40B4-BE49-F238E27FC236}">
                <a16:creationId xmlns:a16="http://schemas.microsoft.com/office/drawing/2014/main" id="{1EE5A66A-4E96-8F36-E1F7-7BECE931E260}"/>
              </a:ext>
            </a:extLst>
          </p:cNvPr>
          <p:cNvSpPr/>
          <p:nvPr/>
        </p:nvSpPr>
        <p:spPr>
          <a:xfrm>
            <a:off x="1723058" y="5800590"/>
            <a:ext cx="8547375" cy="81004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45F507-E7E7-23C5-39A4-DA1143A24503}"/>
              </a:ext>
            </a:extLst>
          </p:cNvPr>
          <p:cNvSpPr txBox="1"/>
          <p:nvPr/>
        </p:nvSpPr>
        <p:spPr>
          <a:xfrm>
            <a:off x="10270435" y="67410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88124AE-7902-0F75-6D99-F6887357652D}"/>
              </a:ext>
            </a:extLst>
          </p:cNvPr>
          <p:cNvSpPr txBox="1"/>
          <p:nvPr/>
        </p:nvSpPr>
        <p:spPr>
          <a:xfrm>
            <a:off x="1723058" y="2742258"/>
            <a:ext cx="29817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비속어 구간 길이</a:t>
            </a:r>
            <a:r>
              <a:rPr lang="en-US" altLang="ko-KR" sz="1800" b="1" dirty="0"/>
              <a:t>: 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2157FFF-33F9-0FFB-0CB3-8719564CEC35}"/>
              </a:ext>
            </a:extLst>
          </p:cNvPr>
          <p:cNvSpPr txBox="1"/>
          <p:nvPr/>
        </p:nvSpPr>
        <p:spPr>
          <a:xfrm>
            <a:off x="1723058" y="4120384"/>
            <a:ext cx="3339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비속어 구간 길이</a:t>
            </a:r>
            <a:r>
              <a:rPr lang="en-US" altLang="ko-KR" sz="1800" b="1" dirty="0"/>
              <a:t>: 13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270478-8F74-77B8-49FE-7C3417BBC232}"/>
              </a:ext>
            </a:extLst>
          </p:cNvPr>
          <p:cNvSpPr txBox="1"/>
          <p:nvPr/>
        </p:nvSpPr>
        <p:spPr>
          <a:xfrm>
            <a:off x="1723058" y="5440346"/>
            <a:ext cx="29817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비속어 구간 길이</a:t>
            </a:r>
            <a:r>
              <a:rPr lang="en-US" altLang="ko-KR" sz="1800" b="1" dirty="0"/>
              <a:t>: 27</a:t>
            </a:r>
            <a:endParaRPr lang="ko-KR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329132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D0650-96F5-FF70-2B23-E10A4B317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16209B-D96F-3E56-97B7-6CF7EABEDFDE}"/>
              </a:ext>
            </a:extLst>
          </p:cNvPr>
          <p:cNvSpPr txBox="1"/>
          <p:nvPr/>
        </p:nvSpPr>
        <p:spPr>
          <a:xfrm>
            <a:off x="661105" y="853472"/>
            <a:ext cx="10867083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비속어 구간 탐지 </a:t>
            </a:r>
            <a:endParaRPr lang="en-US" altLang="ko-KR" sz="2500" b="1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ko-KR" sz="2200" dirty="0"/>
              <a:t>Step1: </a:t>
            </a:r>
            <a:r>
              <a:rPr lang="ko-KR" altLang="en-US" sz="2200" dirty="0"/>
              <a:t>비속어가 데이터만 필터링</a:t>
            </a:r>
            <a:endParaRPr lang="en-US" altLang="ko-KR" sz="2200" dirty="0"/>
          </a:p>
          <a:p>
            <a:pPr marL="1200150" lvl="2" indent="-285750">
              <a:buFont typeface="Wingdings" pitchFamily="2" charset="2"/>
              <a:buChar char="ü"/>
            </a:pPr>
            <a:r>
              <a:rPr lang="ko-KR" altLang="en-US" sz="2000" dirty="0"/>
              <a:t>전체 데이터 </a:t>
            </a:r>
            <a:r>
              <a:rPr lang="en-US" altLang="ko-KR" sz="2000" dirty="0"/>
              <a:t>28,435 </a:t>
            </a:r>
            <a:r>
              <a:rPr lang="ko-KR" altLang="en-US" sz="2000" dirty="0"/>
              <a:t>중 </a:t>
            </a:r>
            <a:r>
              <a:rPr lang="en-US" altLang="ko-KR" sz="2000" dirty="0"/>
              <a:t>13,515</a:t>
            </a:r>
            <a:r>
              <a:rPr lang="ko-KR" altLang="en-US" sz="2000" dirty="0"/>
              <a:t>개 데이터 추출</a:t>
            </a:r>
            <a:endParaRPr lang="en-US" altLang="ko-KR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ko-KR" sz="2200" dirty="0"/>
              <a:t>Step2: Train, Valid, Test</a:t>
            </a:r>
            <a:r>
              <a:rPr lang="ko-KR" altLang="en-US" sz="2200" dirty="0"/>
              <a:t> </a:t>
            </a:r>
            <a:r>
              <a:rPr lang="en-US" altLang="ko-KR" sz="2200" dirty="0"/>
              <a:t>= 8:1:1</a:t>
            </a:r>
            <a:r>
              <a:rPr lang="ko-KR" altLang="en-US" sz="2200" dirty="0"/>
              <a:t>비율로 나누기</a:t>
            </a:r>
            <a:endParaRPr lang="en-US" altLang="ko-KR" sz="2200" dirty="0"/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ko-KR" dirty="0"/>
              <a:t> </a:t>
            </a:r>
            <a:r>
              <a:rPr lang="en-US" altLang="ko-KR" sz="2000" dirty="0"/>
              <a:t>Train, valid, test = 10,812:1,351:1,351</a:t>
            </a:r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27C36DD-DEDA-E9EB-E2AC-545BEF1A9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14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578C257-6C99-C24A-48D1-CC42197676C9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E32DCAF6-5A80-4563-382A-841B9540BC9B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24BB4FF-0A70-6677-5CAE-CECA682D53D8}"/>
              </a:ext>
            </a:extLst>
          </p:cNvPr>
          <p:cNvSpPr txBox="1"/>
          <p:nvPr/>
        </p:nvSpPr>
        <p:spPr>
          <a:xfrm>
            <a:off x="10880035" y="66658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5019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601C7E-1AF7-B57C-2C46-AA92918EF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EFDF3C-0581-8BB4-7FAF-5BC34FF4657B}"/>
              </a:ext>
            </a:extLst>
          </p:cNvPr>
          <p:cNvSpPr txBox="1"/>
          <p:nvPr/>
        </p:nvSpPr>
        <p:spPr>
          <a:xfrm>
            <a:off x="661105" y="853472"/>
            <a:ext cx="10867083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비속어 구간 탐지 </a:t>
            </a:r>
            <a:endParaRPr lang="en-US" altLang="ko-KR" sz="2500" b="1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ko-KR" sz="2200" dirty="0"/>
              <a:t>Step3: Train </a:t>
            </a:r>
            <a:r>
              <a:rPr lang="ko-KR" altLang="en-US" sz="2200" dirty="0"/>
              <a:t>데이터를 </a:t>
            </a:r>
            <a:r>
              <a:rPr lang="en-US" altLang="ko-KR" sz="2200" dirty="0"/>
              <a:t>Easy, Medium, Hard </a:t>
            </a:r>
            <a:r>
              <a:rPr lang="ko-KR" altLang="en-US" sz="2200" dirty="0"/>
              <a:t>나누기</a:t>
            </a:r>
            <a:r>
              <a:rPr lang="en-US" altLang="ko-KR" sz="2200" dirty="0"/>
              <a:t> 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en-US" altLang="ko-KR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Easy, Medium, Hard</a:t>
            </a:r>
            <a:r>
              <a:rPr lang="ko-KR" alt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의 개수가 동일하도록 분할 기준 설정</a:t>
            </a:r>
            <a:endParaRPr lang="en-US" altLang="ko-KR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학습 성능이 왜곡되지 않도록 비속어 유형별로 균등하게 분할</a:t>
            </a:r>
            <a:r>
              <a:rPr lang="en-US" altLang="ko-KR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43932AB-DD6B-E73D-C4C6-C15133465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15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0F8A1690-8741-7C2C-3DA1-89DA025096CE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7895CB2E-88FB-BFBC-573C-3B8C16801DAC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C9364E-BB25-3298-7590-8D1E734EB881}"/>
              </a:ext>
            </a:extLst>
          </p:cNvPr>
          <p:cNvSpPr txBox="1"/>
          <p:nvPr/>
        </p:nvSpPr>
        <p:spPr>
          <a:xfrm>
            <a:off x="10880035" y="66658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0E9A9BA-E380-AB5F-023F-15A244ED3D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365869"/>
              </p:ext>
            </p:extLst>
          </p:nvPr>
        </p:nvGraphicFramePr>
        <p:xfrm>
          <a:off x="1371699" y="2592410"/>
          <a:ext cx="9328454" cy="4003741"/>
        </p:xfrm>
        <a:graphic>
          <a:graphicData uri="http://schemas.openxmlformats.org/drawingml/2006/table">
            <a:tbl>
              <a:tblPr/>
              <a:tblGrid>
                <a:gridCol w="1093234">
                  <a:extLst>
                    <a:ext uri="{9D8B030D-6E8A-4147-A177-3AD203B41FA5}">
                      <a16:colId xmlns:a16="http://schemas.microsoft.com/office/drawing/2014/main" val="676956304"/>
                    </a:ext>
                  </a:extLst>
                </a:gridCol>
                <a:gridCol w="4890851">
                  <a:extLst>
                    <a:ext uri="{9D8B030D-6E8A-4147-A177-3AD203B41FA5}">
                      <a16:colId xmlns:a16="http://schemas.microsoft.com/office/drawing/2014/main" val="32578172"/>
                    </a:ext>
                  </a:extLst>
                </a:gridCol>
                <a:gridCol w="1091499">
                  <a:extLst>
                    <a:ext uri="{9D8B030D-6E8A-4147-A177-3AD203B41FA5}">
                      <a16:colId xmlns:a16="http://schemas.microsoft.com/office/drawing/2014/main" val="1234186058"/>
                    </a:ext>
                  </a:extLst>
                </a:gridCol>
                <a:gridCol w="1192696">
                  <a:extLst>
                    <a:ext uri="{9D8B030D-6E8A-4147-A177-3AD203B41FA5}">
                      <a16:colId xmlns:a16="http://schemas.microsoft.com/office/drawing/2014/main" val="2387832922"/>
                    </a:ext>
                  </a:extLst>
                </a:gridCol>
                <a:gridCol w="1060174">
                  <a:extLst>
                    <a:ext uri="{9D8B030D-6E8A-4147-A177-3AD203B41FA5}">
                      <a16:colId xmlns:a16="http://schemas.microsoft.com/office/drawing/2014/main" val="3907552559"/>
                    </a:ext>
                  </a:extLst>
                </a:gridCol>
              </a:tblGrid>
              <a:tr h="368965">
                <a:tc>
                  <a:txBody>
                    <a:bodyPr/>
                    <a:lstStyle/>
                    <a:p>
                      <a:endParaRPr lang="ko-KR" altLang="en-US" sz="1800" dirty="0">
                        <a:effectLst/>
                      </a:endParaRPr>
                    </a:p>
                  </a:txBody>
                  <a:tcPr marL="31081" marR="31081" marT="15540" marB="155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800" dirty="0"/>
                    </a:p>
                  </a:txBody>
                  <a:tcPr marL="31081" marR="31081" marT="15540" marB="1554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800" b="1" dirty="0"/>
                        <a:t>Easy</a:t>
                      </a:r>
                    </a:p>
                  </a:txBody>
                  <a:tcPr marL="31081" marR="31081" marT="15540" marB="155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800" b="1" dirty="0"/>
                        <a:t>Medium</a:t>
                      </a:r>
                    </a:p>
                  </a:txBody>
                  <a:tcPr marL="31081" marR="31081" marT="15540" marB="155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H</a:t>
                      </a:r>
                      <a:r>
                        <a:rPr lang="en" sz="1800" b="1" dirty="0" err="1"/>
                        <a:t>ard</a:t>
                      </a:r>
                      <a:endParaRPr lang="en" sz="1800" b="1" dirty="0"/>
                    </a:p>
                  </a:txBody>
                  <a:tcPr marL="31081" marR="31081" marT="15540" marB="1554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3212489"/>
                  </a:ext>
                </a:extLst>
              </a:tr>
              <a:tr h="817515">
                <a:tc>
                  <a:txBody>
                    <a:bodyPr/>
                    <a:lstStyle/>
                    <a:p>
                      <a:r>
                        <a:rPr lang="en" sz="1800" dirty="0">
                          <a:effectLst/>
                        </a:rPr>
                        <a:t>TGT-UNT</a:t>
                      </a:r>
                    </a:p>
                  </a:txBody>
                  <a:tcPr marL="31081" marR="31081" marT="15540" marB="1554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sz="1800" dirty="0"/>
                        <a:t>Untargeted, </a:t>
                      </a:r>
                      <a:r>
                        <a:rPr lang="ko-KR" altLang="en-US" sz="1800" dirty="0"/>
                        <a:t>공격적인 언어는 포함되어</a:t>
                      </a:r>
                      <a:r>
                        <a:rPr lang="en-US" altLang="ko-KR" sz="1800" dirty="0"/>
                        <a:t> </a:t>
                      </a:r>
                      <a:r>
                        <a:rPr lang="ko-KR" altLang="en-US" sz="1800" dirty="0"/>
                        <a:t>있지만 </a:t>
                      </a:r>
                      <a:endParaRPr lang="en-US" altLang="ko-KR" sz="1800" dirty="0"/>
                    </a:p>
                    <a:p>
                      <a:r>
                        <a:rPr lang="ko-KR" altLang="en-US" sz="1800" dirty="0"/>
                        <a:t>특정 대상이 없는 비속어</a:t>
                      </a:r>
                      <a:endParaRPr lang="en-US" altLang="ko-KR" sz="1800" dirty="0"/>
                    </a:p>
                  </a:txBody>
                  <a:tcPr marL="31081" marR="31081" marT="15540" marB="1554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487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439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369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6670749"/>
                  </a:ext>
                </a:extLst>
              </a:tr>
              <a:tr h="555177">
                <a:tc>
                  <a:txBody>
                    <a:bodyPr/>
                    <a:lstStyle/>
                    <a:p>
                      <a:r>
                        <a:rPr lang="en" sz="1800" dirty="0">
                          <a:effectLst/>
                        </a:rPr>
                        <a:t>TGT-IND</a:t>
                      </a:r>
                    </a:p>
                  </a:txBody>
                  <a:tcPr marL="31081" marR="31081" marT="15540" marB="1554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/>
                        <a:t>Individual, </a:t>
                      </a:r>
                      <a:r>
                        <a:rPr lang="ko-KR" altLang="en-US" sz="1800" dirty="0"/>
                        <a:t>특정 인물을 대상으로 한 비속어</a:t>
                      </a:r>
                    </a:p>
                  </a:txBody>
                  <a:tcPr marL="31081" marR="31081" marT="15540" marB="1554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660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755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717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3262586"/>
                  </a:ext>
                </a:extLst>
              </a:tr>
              <a:tr h="795641">
                <a:tc>
                  <a:txBody>
                    <a:bodyPr/>
                    <a:lstStyle/>
                    <a:p>
                      <a:r>
                        <a:rPr lang="en" sz="1800" dirty="0">
                          <a:effectLst/>
                        </a:rPr>
                        <a:t>TGT-GRP</a:t>
                      </a:r>
                    </a:p>
                  </a:txBody>
                  <a:tcPr marL="31081" marR="31081" marT="15540" marB="1554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/>
                        <a:t>Group, </a:t>
                      </a:r>
                      <a:r>
                        <a:rPr lang="ko-KR" altLang="en-US" sz="1800" dirty="0"/>
                        <a:t>특정 집단을 향한 비속어</a:t>
                      </a:r>
                      <a:endParaRPr lang="en-US" altLang="ko-KR" sz="1800" dirty="0"/>
                    </a:p>
                    <a:p>
                      <a:r>
                        <a:rPr lang="en-US" altLang="ko-KR" sz="1800" dirty="0"/>
                        <a:t>(</a:t>
                      </a:r>
                      <a:r>
                        <a:rPr lang="ko-KR" altLang="en-US" sz="1800" dirty="0"/>
                        <a:t>여성</a:t>
                      </a:r>
                      <a:r>
                        <a:rPr lang="en-US" altLang="ko-KR" sz="1800" dirty="0"/>
                        <a:t>,</a:t>
                      </a:r>
                      <a:r>
                        <a:rPr lang="ko-KR" altLang="en-US" sz="1800" dirty="0"/>
                        <a:t>무슬림</a:t>
                      </a:r>
                      <a:r>
                        <a:rPr lang="en-US" altLang="ko-KR" sz="1800" dirty="0"/>
                        <a:t>, </a:t>
                      </a:r>
                      <a:r>
                        <a:rPr lang="ko-KR" altLang="en-US" sz="1800" dirty="0"/>
                        <a:t>조선족</a:t>
                      </a:r>
                      <a:r>
                        <a:rPr lang="en-US" altLang="ko-KR" sz="1800" dirty="0"/>
                        <a:t>, </a:t>
                      </a:r>
                      <a:r>
                        <a:rPr lang="ko-KR" altLang="en-US" sz="1800" dirty="0"/>
                        <a:t>페미니스트</a:t>
                      </a:r>
                      <a:r>
                        <a:rPr lang="en-US" altLang="ko-KR" sz="1800" dirty="0"/>
                        <a:t>)</a:t>
                      </a:r>
                    </a:p>
                  </a:txBody>
                  <a:tcPr marL="31081" marR="31081" marT="15540" marB="1554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2198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2186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2297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8319643"/>
                  </a:ext>
                </a:extLst>
              </a:tr>
              <a:tr h="632177">
                <a:tc>
                  <a:txBody>
                    <a:bodyPr/>
                    <a:lstStyle/>
                    <a:p>
                      <a:r>
                        <a:rPr lang="en" sz="1800" dirty="0">
                          <a:effectLst/>
                        </a:rPr>
                        <a:t>TGT-OTH</a:t>
                      </a:r>
                    </a:p>
                  </a:txBody>
                  <a:tcPr marL="31081" marR="31081" marT="15540" marB="1554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dirty="0"/>
                        <a:t>Others, </a:t>
                      </a:r>
                      <a:r>
                        <a:rPr lang="ko-KR" altLang="en-US" sz="1800" dirty="0"/>
                        <a:t>공격의 대상이 개인</a:t>
                      </a:r>
                      <a:r>
                        <a:rPr lang="en-US" altLang="ko-KR" sz="1800" dirty="0"/>
                        <a:t>(</a:t>
                      </a:r>
                      <a:r>
                        <a:rPr lang="en" sz="1800" dirty="0"/>
                        <a:t>IND)</a:t>
                      </a:r>
                      <a:r>
                        <a:rPr lang="ko-KR" altLang="en-US" sz="1800" dirty="0"/>
                        <a:t>이나 집단</a:t>
                      </a:r>
                      <a:r>
                        <a:rPr lang="en-US" altLang="ko-KR" sz="1800" dirty="0"/>
                        <a:t>(</a:t>
                      </a:r>
                      <a:r>
                        <a:rPr lang="en" sz="1800" dirty="0"/>
                        <a:t>GRP)</a:t>
                      </a:r>
                      <a:r>
                        <a:rPr lang="ko-KR" altLang="en-US" sz="1800" dirty="0" err="1"/>
                        <a:t>에</a:t>
                      </a:r>
                      <a:r>
                        <a:rPr lang="ko-KR" altLang="en-US" sz="1800" dirty="0"/>
                        <a:t> 해당하지 않은 비속어</a:t>
                      </a:r>
                      <a:br>
                        <a:rPr lang="en-US" altLang="ko-KR" sz="1800" dirty="0"/>
                      </a:br>
                      <a:r>
                        <a:rPr lang="en-US" altLang="ko-KR" sz="1800" dirty="0"/>
                        <a:t>(</a:t>
                      </a:r>
                      <a:r>
                        <a:rPr lang="ko-KR" altLang="en-US" sz="1800" dirty="0"/>
                        <a:t>조직</a:t>
                      </a:r>
                      <a:r>
                        <a:rPr lang="en-US" altLang="ko-KR" sz="1800" dirty="0"/>
                        <a:t>, </a:t>
                      </a:r>
                      <a:r>
                        <a:rPr lang="ko-KR" altLang="en-US" sz="1800" dirty="0"/>
                        <a:t>기업 </a:t>
                      </a:r>
                      <a:r>
                        <a:rPr lang="en-US" altLang="ko-KR" sz="1800" dirty="0"/>
                        <a:t>,</a:t>
                      </a:r>
                      <a:r>
                        <a:rPr lang="ko-KR" altLang="en-US" sz="1800" dirty="0"/>
                        <a:t>사건 등 비인격적 대상을 향한 공격</a:t>
                      </a:r>
                      <a:r>
                        <a:rPr lang="en-US" altLang="ko-KR" sz="1800" dirty="0"/>
                        <a:t>)</a:t>
                      </a:r>
                      <a:endParaRPr lang="ko-KR" altLang="en-US" sz="1800" dirty="0"/>
                    </a:p>
                  </a:txBody>
                  <a:tcPr marL="31081" marR="31081" marT="15540" marB="1554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259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224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/>
                        <a:t>221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3965793"/>
                  </a:ext>
                </a:extLst>
              </a:tr>
              <a:tr h="612403">
                <a:tc gridSpan="2">
                  <a:txBody>
                    <a:bodyPr/>
                    <a:lstStyle/>
                    <a:p>
                      <a:pPr algn="ctr"/>
                      <a:r>
                        <a:rPr lang="ko-KR" altLang="en-US" sz="1800" dirty="0"/>
                        <a:t>총합</a:t>
                      </a:r>
                    </a:p>
                  </a:txBody>
                  <a:tcPr marL="31081" marR="31081" marT="15540" marB="1554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31081" marR="31081" marT="15540" marB="1554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3604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3604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3604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1468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6895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26EB0-C64C-D806-8B1A-834D82C7E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1394FF-A0F1-28CD-7D42-50A0C39EF211}"/>
              </a:ext>
            </a:extLst>
          </p:cNvPr>
          <p:cNvSpPr txBox="1"/>
          <p:nvPr/>
        </p:nvSpPr>
        <p:spPr>
          <a:xfrm>
            <a:off x="661105" y="853472"/>
            <a:ext cx="10867083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비속어 구간 탐지 </a:t>
            </a:r>
            <a:endParaRPr lang="en-US" altLang="ko-KR" sz="2500" b="1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ko-KR" sz="2200" dirty="0"/>
              <a:t>Step3: Train </a:t>
            </a:r>
            <a:r>
              <a:rPr lang="ko-KR" altLang="en-US" sz="2200" dirty="0"/>
              <a:t>데이터를 </a:t>
            </a:r>
            <a:r>
              <a:rPr lang="en-US" altLang="ko-KR" sz="2200" dirty="0"/>
              <a:t>Easy, Medium, Hard </a:t>
            </a:r>
            <a:r>
              <a:rPr lang="ko-KR" altLang="en-US" sz="2200" dirty="0"/>
              <a:t>나누기</a:t>
            </a:r>
            <a:r>
              <a:rPr lang="en-US" altLang="ko-KR" sz="2200" dirty="0"/>
              <a:t> </a:t>
            </a:r>
          </a:p>
          <a:p>
            <a:pPr marL="1200150" lvl="2" indent="-285750">
              <a:buFont typeface="Wingdings" pitchFamily="2" charset="2"/>
              <a:buChar char="ü"/>
            </a:pPr>
            <a:r>
              <a:rPr lang="ko-KR" altLang="en-US" sz="2000" dirty="0"/>
              <a:t>비속어 구간 길이가 길수록 난이도가 높은 문제로 설정</a:t>
            </a:r>
            <a:endParaRPr lang="en-US" altLang="ko-KR" sz="2000" dirty="0"/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ko-KR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Easy: 1 ~13 / Medium: 13 ~ 27 / Hard: 27 ~147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49A7BF6-7962-93F0-C2A7-10C3E4FD5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16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474CCF4-B98A-EBBD-7801-7DA71FAEDBAA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EB8264FA-AF6B-D0D0-8978-73939D78C244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C6A82ED-203E-A317-9008-CD9C67E3C93B}"/>
              </a:ext>
            </a:extLst>
          </p:cNvPr>
          <p:cNvSpPr txBox="1"/>
          <p:nvPr/>
        </p:nvSpPr>
        <p:spPr>
          <a:xfrm>
            <a:off x="10880035" y="66658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12BE3B9-A2F1-6F20-1772-2FA8613A8F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077177"/>
              </p:ext>
            </p:extLst>
          </p:nvPr>
        </p:nvGraphicFramePr>
        <p:xfrm>
          <a:off x="1779443" y="3146559"/>
          <a:ext cx="8339501" cy="1828800"/>
        </p:xfrm>
        <a:graphic>
          <a:graphicData uri="http://schemas.openxmlformats.org/drawingml/2006/table">
            <a:tbl>
              <a:tblPr/>
              <a:tblGrid>
                <a:gridCol w="2082674">
                  <a:extLst>
                    <a:ext uri="{9D8B030D-6E8A-4147-A177-3AD203B41FA5}">
                      <a16:colId xmlns:a16="http://schemas.microsoft.com/office/drawing/2014/main" val="1726258959"/>
                    </a:ext>
                  </a:extLst>
                </a:gridCol>
                <a:gridCol w="1667693">
                  <a:extLst>
                    <a:ext uri="{9D8B030D-6E8A-4147-A177-3AD203B41FA5}">
                      <a16:colId xmlns:a16="http://schemas.microsoft.com/office/drawing/2014/main" val="3480072963"/>
                    </a:ext>
                  </a:extLst>
                </a:gridCol>
                <a:gridCol w="2393974">
                  <a:extLst>
                    <a:ext uri="{9D8B030D-6E8A-4147-A177-3AD203B41FA5}">
                      <a16:colId xmlns:a16="http://schemas.microsoft.com/office/drawing/2014/main" val="2290389011"/>
                    </a:ext>
                  </a:extLst>
                </a:gridCol>
                <a:gridCol w="2195160">
                  <a:extLst>
                    <a:ext uri="{9D8B030D-6E8A-4147-A177-3AD203B41FA5}">
                      <a16:colId xmlns:a16="http://schemas.microsoft.com/office/drawing/2014/main" val="26147493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b="1" dirty="0"/>
                        <a:t>Easy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b="1" dirty="0"/>
                        <a:t>Medium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b="1" dirty="0"/>
                        <a:t>Hard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87413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altLang="ko-KR" dirty="0"/>
                        <a:t># of samples</a:t>
                      </a:r>
                      <a:endParaRPr lang="en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3604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3604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3604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68369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" dirty="0"/>
                        <a:t>Min span length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46073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" dirty="0"/>
                        <a:t>Average span length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7.94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19.45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46.71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71604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" dirty="0"/>
                        <a:t>Max span length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27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/>
                        <a:t>147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16878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2931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60AC0-C28F-0C91-76EE-931D86815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AF86E74-18C0-A933-7AE9-CCEF6D880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17</a:t>
            </a:fld>
            <a:endParaRPr lang="ko-KR" altLang="en-US" dirty="0"/>
          </a:p>
        </p:txBody>
      </p: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5A62B6CF-8103-1842-27C4-345DCFE236D0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352726-1C5B-8F5A-6FA3-0E32A6A1A08B}"/>
              </a:ext>
            </a:extLst>
          </p:cNvPr>
          <p:cNvSpPr txBox="1"/>
          <p:nvPr/>
        </p:nvSpPr>
        <p:spPr>
          <a:xfrm>
            <a:off x="661105" y="853472"/>
            <a:ext cx="10867083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비속어 구간 탐지 </a:t>
            </a:r>
            <a:endParaRPr lang="en-US" altLang="ko-KR" sz="2500" b="1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ko-KR" sz="2200" dirty="0"/>
              <a:t>Step4: </a:t>
            </a:r>
            <a:r>
              <a:rPr lang="ko-KR" altLang="en-US" sz="2200" dirty="0"/>
              <a:t>커리큘럼 러닝 수행</a:t>
            </a:r>
            <a:endParaRPr lang="en-US" altLang="ko-KR" sz="2200" dirty="0"/>
          </a:p>
          <a:p>
            <a:pPr marL="1200150" lvl="2" indent="-285750">
              <a:buFont typeface="Wingdings" pitchFamily="2" charset="2"/>
              <a:buChar char="ü"/>
            </a:pPr>
            <a:r>
              <a:rPr lang="ko-KR" altLang="en-US" sz="2000" dirty="0"/>
              <a:t>방언 문장과</a:t>
            </a:r>
            <a:r>
              <a:rPr lang="en-US" altLang="ko-KR" sz="2000" dirty="0"/>
              <a:t> </a:t>
            </a:r>
            <a:r>
              <a:rPr lang="ko-KR" altLang="en-US" sz="2000" dirty="0"/>
              <a:t>비속어 위치를 </a:t>
            </a:r>
            <a:r>
              <a:rPr lang="ko-KR" altLang="en-US" sz="2000" dirty="0" err="1"/>
              <a:t>마스킹한</a:t>
            </a:r>
            <a:r>
              <a:rPr lang="ko-KR" altLang="en-US" sz="2000" dirty="0"/>
              <a:t> </a:t>
            </a:r>
            <a:r>
              <a:rPr lang="ko-KR" altLang="en-US" sz="2000" dirty="0" err="1"/>
              <a:t>스퀀스를</a:t>
            </a:r>
            <a:r>
              <a:rPr lang="ko-KR" altLang="en-US" sz="2000" dirty="0"/>
              <a:t> 학습</a:t>
            </a:r>
            <a:endParaRPr lang="en-US" altLang="ko-KR" sz="2000" dirty="0"/>
          </a:p>
          <a:p>
            <a:pPr marL="1200150" lvl="2" indent="-285750">
              <a:buFont typeface="Wingdings" pitchFamily="2" charset="2"/>
              <a:buChar char="ü"/>
            </a:pPr>
            <a:r>
              <a:rPr lang="en-US" altLang="ko-KR" sz="2000" dirty="0"/>
              <a:t>Easy -&gt; Medium -&gt; Hard </a:t>
            </a:r>
            <a:r>
              <a:rPr lang="ko-KR" altLang="en-US" sz="2000" dirty="0"/>
              <a:t>순으로 학습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4DD571-8428-CDEF-E72A-6AC989133F28}"/>
              </a:ext>
            </a:extLst>
          </p:cNvPr>
          <p:cNvSpPr txBox="1"/>
          <p:nvPr/>
        </p:nvSpPr>
        <p:spPr>
          <a:xfrm>
            <a:off x="1882820" y="5645712"/>
            <a:ext cx="89707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/>
              <a:t>방언</a:t>
            </a:r>
            <a:r>
              <a:rPr lang="en-US" altLang="ko-KR" sz="1500" dirty="0"/>
              <a:t>: “</a:t>
            </a:r>
            <a:r>
              <a:rPr lang="ko-KR" altLang="en-US" sz="1500" dirty="0"/>
              <a:t>탈레반 </a:t>
            </a:r>
            <a:r>
              <a:rPr lang="ko-KR" altLang="en-US" sz="1500" dirty="0">
                <a:highlight>
                  <a:srgbClr val="FFFF00"/>
                </a:highlight>
              </a:rPr>
              <a:t>지들이 이겼다고 뭐라하더니 입에 </a:t>
            </a:r>
            <a:r>
              <a:rPr lang="ko-KR" altLang="en-US" sz="1500" dirty="0" err="1">
                <a:highlight>
                  <a:srgbClr val="FFFF00"/>
                </a:highlight>
              </a:rPr>
              <a:t>거품무는거</a:t>
            </a:r>
            <a:r>
              <a:rPr lang="ko-KR" altLang="en-US" sz="1500" dirty="0">
                <a:highlight>
                  <a:srgbClr val="FFFF00"/>
                </a:highlight>
              </a:rPr>
              <a:t> 보라</a:t>
            </a:r>
            <a:r>
              <a:rPr lang="en-US" altLang="ko-KR" sz="1500" dirty="0">
                <a:highlight>
                  <a:srgbClr val="FFFF00"/>
                </a:highlight>
              </a:rPr>
              <a:t>.</a:t>
            </a:r>
            <a:r>
              <a:rPr lang="en-US" altLang="ko-KR" sz="1500" dirty="0"/>
              <a:t>”</a:t>
            </a:r>
          </a:p>
          <a:p>
            <a:pPr algn="ctr"/>
            <a:r>
              <a:rPr lang="ko-KR" altLang="en-US" sz="1500" dirty="0"/>
              <a:t>비속어 위치 </a:t>
            </a:r>
            <a:r>
              <a:rPr lang="ko-KR" altLang="en-US" sz="1500" dirty="0" err="1"/>
              <a:t>마스킹</a:t>
            </a:r>
            <a:r>
              <a:rPr lang="ko-KR" altLang="en-US" sz="1500" dirty="0"/>
              <a:t> 시퀀스 </a:t>
            </a:r>
            <a:r>
              <a:rPr lang="en-US" altLang="ko-KR" sz="1500" dirty="0"/>
              <a:t>: [0, 0, 0, 0, </a:t>
            </a:r>
            <a:r>
              <a:rPr lang="en-US" altLang="ko-KR" sz="1500" dirty="0">
                <a:highlight>
                  <a:srgbClr val="FFFF00"/>
                </a:highlight>
              </a:rPr>
              <a:t>1, 1, 1, 1, 1, 1, 1, 1, 1, 1, 1, 1, 1, 1, 1, 1, 1, 1, 1, 1, 1, 1, 1, 1, 1, 1, 1</a:t>
            </a:r>
            <a:r>
              <a:rPr lang="en-US" altLang="ko-KR" sz="1500" dirty="0"/>
              <a:t>]</a:t>
            </a:r>
          </a:p>
        </p:txBody>
      </p:sp>
      <p:sp>
        <p:nvSpPr>
          <p:cNvPr id="19" name="사각형: 둥근 모서리 58">
            <a:extLst>
              <a:ext uri="{FF2B5EF4-FFF2-40B4-BE49-F238E27FC236}">
                <a16:creationId xmlns:a16="http://schemas.microsoft.com/office/drawing/2014/main" id="{C2AE4A9F-215B-EC58-9671-4ADC5C3BA34C}"/>
              </a:ext>
            </a:extLst>
          </p:cNvPr>
          <p:cNvSpPr/>
          <p:nvPr/>
        </p:nvSpPr>
        <p:spPr>
          <a:xfrm>
            <a:off x="1882821" y="2836230"/>
            <a:ext cx="8970708" cy="79284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D69934-62C8-2E96-A312-0D628C0ADD31}"/>
              </a:ext>
            </a:extLst>
          </p:cNvPr>
          <p:cNvSpPr txBox="1"/>
          <p:nvPr/>
        </p:nvSpPr>
        <p:spPr>
          <a:xfrm>
            <a:off x="1882820" y="2937042"/>
            <a:ext cx="897070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/>
              <a:t>방언</a:t>
            </a:r>
            <a:r>
              <a:rPr lang="en-US" altLang="ko-KR" sz="1500" dirty="0"/>
              <a:t>: “</a:t>
            </a:r>
            <a:r>
              <a:rPr lang="en" altLang="ko-KR" sz="1500" dirty="0"/>
              <a:t>PD</a:t>
            </a:r>
            <a:r>
              <a:rPr lang="ko-KR" altLang="en-US" sz="1500" dirty="0"/>
              <a:t>가 분위기 깬다 </a:t>
            </a:r>
            <a:r>
              <a:rPr lang="ko-KR" altLang="en-US" sz="1500" dirty="0" err="1"/>
              <a:t>금마</a:t>
            </a:r>
            <a:r>
              <a:rPr lang="ko-KR" altLang="en-US" sz="1500" dirty="0"/>
              <a:t> </a:t>
            </a:r>
            <a:r>
              <a:rPr lang="ko-KR" altLang="en-US" sz="1500" dirty="0" err="1">
                <a:highlight>
                  <a:srgbClr val="FFFF00"/>
                </a:highlight>
              </a:rPr>
              <a:t>관종</a:t>
            </a:r>
            <a:r>
              <a:rPr lang="en-US" altLang="ko-KR" sz="1500" dirty="0"/>
              <a:t>?”</a:t>
            </a:r>
            <a:endParaRPr lang="en-US" altLang="ko-KR" sz="1500" dirty="0">
              <a:highlight>
                <a:srgbClr val="FFFF00"/>
              </a:highlight>
            </a:endParaRPr>
          </a:p>
          <a:p>
            <a:pPr algn="ctr"/>
            <a:r>
              <a:rPr lang="ko-KR" altLang="en-US" sz="1500" dirty="0"/>
              <a:t>비속어 위치 </a:t>
            </a:r>
            <a:r>
              <a:rPr lang="ko-KR" altLang="en-US" sz="1500" dirty="0" err="1"/>
              <a:t>마스킹</a:t>
            </a:r>
            <a:r>
              <a:rPr lang="ko-KR" altLang="en-US" sz="1500" dirty="0"/>
              <a:t> 시퀀스</a:t>
            </a:r>
            <a:r>
              <a:rPr lang="en-US" altLang="ko-KR" sz="1500" dirty="0"/>
              <a:t>: </a:t>
            </a:r>
            <a:r>
              <a:rPr lang="en-US" altLang="ko-KR" sz="1500" b="0" dirty="0"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500" dirty="0"/>
              <a:t>0, 0, 0, 0, 0, 0, 0, 0, 0, 0, 0, 0, 0, 0, </a:t>
            </a:r>
            <a:r>
              <a:rPr lang="en-US" altLang="ko-KR" sz="1500" dirty="0">
                <a:highlight>
                  <a:srgbClr val="FFFF00"/>
                </a:highlight>
              </a:rPr>
              <a:t>1, 1</a:t>
            </a:r>
            <a:r>
              <a:rPr lang="en-US" altLang="ko-KR" sz="1500" dirty="0"/>
              <a:t>, 0]</a:t>
            </a:r>
            <a:endParaRPr lang="ko-KR" altLang="en-US" sz="1500" dirty="0"/>
          </a:p>
        </p:txBody>
      </p:sp>
      <p:sp>
        <p:nvSpPr>
          <p:cNvPr id="21" name="사각형: 둥근 모서리 61">
            <a:extLst>
              <a:ext uri="{FF2B5EF4-FFF2-40B4-BE49-F238E27FC236}">
                <a16:creationId xmlns:a16="http://schemas.microsoft.com/office/drawing/2014/main" id="{6F504523-B2F2-8406-7A3B-968F3A38F99B}"/>
              </a:ext>
            </a:extLst>
          </p:cNvPr>
          <p:cNvSpPr/>
          <p:nvPr/>
        </p:nvSpPr>
        <p:spPr>
          <a:xfrm>
            <a:off x="1882821" y="4212752"/>
            <a:ext cx="8970708" cy="81231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F2ED20-FC44-AEE8-2B2C-69FBC3E9673D}"/>
              </a:ext>
            </a:extLst>
          </p:cNvPr>
          <p:cNvSpPr txBox="1"/>
          <p:nvPr/>
        </p:nvSpPr>
        <p:spPr>
          <a:xfrm>
            <a:off x="1882820" y="4353093"/>
            <a:ext cx="8970707" cy="738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/>
              <a:t>방언</a:t>
            </a:r>
            <a:r>
              <a:rPr lang="en-US" altLang="ko-KR" sz="1500" dirty="0"/>
              <a:t>: “</a:t>
            </a:r>
            <a:r>
              <a:rPr lang="ko-KR" altLang="en-US" sz="1500" dirty="0"/>
              <a:t>아프간 여자 </a:t>
            </a:r>
            <a:r>
              <a:rPr lang="en-US" altLang="ko-KR" sz="1500" dirty="0">
                <a:highlight>
                  <a:srgbClr val="FFFF00"/>
                </a:highlight>
              </a:rPr>
              <a:t>50</a:t>
            </a:r>
            <a:r>
              <a:rPr lang="ko-KR" altLang="en-US" sz="1500" dirty="0">
                <a:highlight>
                  <a:srgbClr val="FFFF00"/>
                </a:highlight>
              </a:rPr>
              <a:t>만원쯤 주모 살을 듯</a:t>
            </a:r>
            <a:r>
              <a:rPr lang="en-US" altLang="ko-KR" sz="1500" dirty="0"/>
              <a:t>”</a:t>
            </a:r>
          </a:p>
          <a:p>
            <a:pPr algn="ctr"/>
            <a:r>
              <a:rPr lang="ko-KR" altLang="en-US" sz="1500" dirty="0"/>
              <a:t>비속어 위치 </a:t>
            </a:r>
            <a:r>
              <a:rPr lang="ko-KR" altLang="en-US" sz="1500" dirty="0" err="1"/>
              <a:t>마스킹</a:t>
            </a:r>
            <a:r>
              <a:rPr lang="ko-KR" altLang="en-US" sz="1500" dirty="0"/>
              <a:t> 시퀀스 </a:t>
            </a:r>
            <a:r>
              <a:rPr lang="en-US" altLang="ko-KR" sz="1500" dirty="0"/>
              <a:t>: [0, 0, 0, 0, 0, 0, 0, </a:t>
            </a:r>
            <a:r>
              <a:rPr lang="en-US" altLang="ko-KR" sz="1500" dirty="0">
                <a:highlight>
                  <a:srgbClr val="FFFF00"/>
                </a:highlight>
              </a:rPr>
              <a:t>1, 1, 1, 1, 1, 1, 1, 1, 1, 1, 1, 1, 1</a:t>
            </a:r>
            <a:r>
              <a:rPr lang="en-US" altLang="ko-KR" sz="1500" dirty="0"/>
              <a:t>]</a:t>
            </a:r>
          </a:p>
          <a:p>
            <a:pPr algn="ctr">
              <a:lnSpc>
                <a:spcPts val="1425"/>
              </a:lnSpc>
            </a:pPr>
            <a:endParaRPr lang="en-US" altLang="ko-KR" sz="15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23" name="사각형: 둥근 모서리 1023">
            <a:extLst>
              <a:ext uri="{FF2B5EF4-FFF2-40B4-BE49-F238E27FC236}">
                <a16:creationId xmlns:a16="http://schemas.microsoft.com/office/drawing/2014/main" id="{BB6AFA42-300B-3546-DC67-B2931DA87E33}"/>
              </a:ext>
            </a:extLst>
          </p:cNvPr>
          <p:cNvSpPr/>
          <p:nvPr/>
        </p:nvSpPr>
        <p:spPr>
          <a:xfrm>
            <a:off x="1882821" y="5529040"/>
            <a:ext cx="8970708" cy="81004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24" name="화살표: 오른쪽 1051">
            <a:extLst>
              <a:ext uri="{FF2B5EF4-FFF2-40B4-BE49-F238E27FC236}">
                <a16:creationId xmlns:a16="http://schemas.microsoft.com/office/drawing/2014/main" id="{F0BA0C78-5341-E6B4-5F9C-4B6281081D5B}"/>
              </a:ext>
            </a:extLst>
          </p:cNvPr>
          <p:cNvSpPr/>
          <p:nvPr/>
        </p:nvSpPr>
        <p:spPr>
          <a:xfrm rot="5400000">
            <a:off x="6195823" y="3686015"/>
            <a:ext cx="344700" cy="528084"/>
          </a:xfrm>
          <a:prstGeom prst="rightArrow">
            <a:avLst/>
          </a:prstGeom>
          <a:gradFill>
            <a:gsLst>
              <a:gs pos="2000">
                <a:schemeClr val="bg2">
                  <a:lumMod val="75000"/>
                </a:schemeClr>
              </a:gs>
              <a:gs pos="100000">
                <a:schemeClr val="bg1">
                  <a:lumMod val="85000"/>
                </a:schemeClr>
              </a:gs>
              <a:gs pos="26000">
                <a:schemeClr val="bg1">
                  <a:lumMod val="65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25" name="화살표: 오른쪽 1053">
            <a:extLst>
              <a:ext uri="{FF2B5EF4-FFF2-40B4-BE49-F238E27FC236}">
                <a16:creationId xmlns:a16="http://schemas.microsoft.com/office/drawing/2014/main" id="{D573EBA7-D1B7-060A-6B6F-908F5820403E}"/>
              </a:ext>
            </a:extLst>
          </p:cNvPr>
          <p:cNvSpPr/>
          <p:nvPr/>
        </p:nvSpPr>
        <p:spPr>
          <a:xfrm rot="5400000">
            <a:off x="6195823" y="5068304"/>
            <a:ext cx="344700" cy="528084"/>
          </a:xfrm>
          <a:prstGeom prst="rightArrow">
            <a:avLst/>
          </a:prstGeom>
          <a:gradFill>
            <a:gsLst>
              <a:gs pos="2000">
                <a:schemeClr val="bg2">
                  <a:lumMod val="75000"/>
                </a:schemeClr>
              </a:gs>
              <a:gs pos="100000">
                <a:schemeClr val="bg1">
                  <a:lumMod val="85000"/>
                </a:schemeClr>
              </a:gs>
              <a:gs pos="26000">
                <a:schemeClr val="bg1">
                  <a:lumMod val="65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614BA2-D0F4-2FD8-6E19-A30FFFAC81CC}"/>
              </a:ext>
            </a:extLst>
          </p:cNvPr>
          <p:cNvSpPr txBox="1"/>
          <p:nvPr/>
        </p:nvSpPr>
        <p:spPr>
          <a:xfrm>
            <a:off x="1882820" y="2470708"/>
            <a:ext cx="32372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Easy (</a:t>
            </a:r>
            <a:r>
              <a:rPr lang="ko-KR" altLang="en-US" sz="1800" b="1" dirty="0"/>
              <a:t>비속어 구간 길이</a:t>
            </a:r>
            <a:r>
              <a:rPr lang="en-US" altLang="ko-KR" sz="1800" b="1" dirty="0"/>
              <a:t>: 2)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F7D69EA-00C4-6605-1943-DC155C005298}"/>
              </a:ext>
            </a:extLst>
          </p:cNvPr>
          <p:cNvSpPr txBox="1"/>
          <p:nvPr/>
        </p:nvSpPr>
        <p:spPr>
          <a:xfrm>
            <a:off x="1882820" y="3848834"/>
            <a:ext cx="3339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Medium (</a:t>
            </a:r>
            <a:r>
              <a:rPr lang="ko-KR" altLang="en-US" sz="1800" b="1" dirty="0"/>
              <a:t>비속어 구간 길이</a:t>
            </a:r>
            <a:r>
              <a:rPr lang="en-US" altLang="ko-KR" sz="1800" b="1" dirty="0"/>
              <a:t>: 13)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6DB8BC8-37EF-F69F-04A8-E9014C2367D4}"/>
              </a:ext>
            </a:extLst>
          </p:cNvPr>
          <p:cNvSpPr txBox="1"/>
          <p:nvPr/>
        </p:nvSpPr>
        <p:spPr>
          <a:xfrm>
            <a:off x="1882820" y="5168796"/>
            <a:ext cx="3154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/>
              <a:t>Hard (</a:t>
            </a:r>
            <a:r>
              <a:rPr lang="ko-KR" altLang="en-US" sz="1800" b="1" dirty="0"/>
              <a:t>비속어 구간 길이</a:t>
            </a:r>
            <a:r>
              <a:rPr lang="en-US" altLang="ko-KR" sz="1800" b="1" dirty="0"/>
              <a:t>: 27)</a:t>
            </a:r>
            <a:endParaRPr lang="ko-KR" altLang="en-US" sz="1800" b="1" dirty="0"/>
          </a:p>
        </p:txBody>
      </p:sp>
      <p:cxnSp>
        <p:nvCxnSpPr>
          <p:cNvPr id="2" name="직선 연결선 14">
            <a:extLst>
              <a:ext uri="{FF2B5EF4-FFF2-40B4-BE49-F238E27FC236}">
                <a16:creationId xmlns:a16="http://schemas.microsoft.com/office/drawing/2014/main" id="{CB5EB301-B848-C2B4-F8FE-60DCDF6469AA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9310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DD4CB8-62F8-CA92-CA2E-34448B487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3C31270-EF3D-8605-687F-71B3CBFED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18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84E2B51-11D0-9685-0A23-05925DC43D8F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743ADA25-5D3C-B872-0EFC-521579161593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2" name="그림 11" descr="스크린샷, 텍스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258FCD0-184F-CCB8-09B3-6D8ECD49F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461" y="982394"/>
            <a:ext cx="9887077" cy="561765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48F4A221-0878-0F3B-245F-DC6CA561CDE2}"/>
              </a:ext>
            </a:extLst>
          </p:cNvPr>
          <p:cNvSpPr/>
          <p:nvPr/>
        </p:nvSpPr>
        <p:spPr>
          <a:xfrm>
            <a:off x="1212444" y="982394"/>
            <a:ext cx="6341296" cy="5651404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1396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10B0D5-F325-4EFC-E69E-4318B8682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3498196-1454-DE86-C0D6-AD3DF971D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19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F24F322-BD81-FC78-49F6-4160B2D4B026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2CB4A889-5D31-6190-7CE9-CC9A7AF9ED70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0F7FAE-A388-A7A0-BFF5-CF2BA1062069}"/>
              </a:ext>
            </a:extLst>
          </p:cNvPr>
          <p:cNvSpPr txBox="1"/>
          <p:nvPr/>
        </p:nvSpPr>
        <p:spPr>
          <a:xfrm>
            <a:off x="661105" y="853472"/>
            <a:ext cx="10867083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비속어 완화 문장 생성</a:t>
            </a:r>
            <a:endParaRPr lang="en-US" altLang="ko-KR" sz="2500" b="1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ko-KR" sz="2200" dirty="0"/>
              <a:t>Model Input: </a:t>
            </a:r>
            <a:r>
              <a:rPr lang="ko-KR" altLang="en-US" sz="2200" dirty="0"/>
              <a:t>비속어 완화 예시</a:t>
            </a:r>
            <a:r>
              <a:rPr lang="en-US" altLang="ko-KR" sz="2200" dirty="0"/>
              <a:t> 5</a:t>
            </a:r>
            <a:r>
              <a:rPr lang="ko-KR" altLang="en-US" sz="2200" dirty="0"/>
              <a:t>개</a:t>
            </a:r>
            <a:r>
              <a:rPr lang="en-US" altLang="ko-KR" sz="2200" dirty="0"/>
              <a:t> + </a:t>
            </a:r>
            <a:r>
              <a:rPr lang="ko-KR" altLang="en-US" sz="2200" dirty="0"/>
              <a:t>방언 문장</a:t>
            </a:r>
            <a:r>
              <a:rPr lang="en-US" altLang="ko-KR" sz="2200" dirty="0"/>
              <a:t> + </a:t>
            </a:r>
            <a:r>
              <a:rPr lang="ko-KR" altLang="en-US" sz="2200" dirty="0"/>
              <a:t>예측 된 비속어 위치</a:t>
            </a:r>
            <a:r>
              <a:rPr lang="en-US" altLang="ko-KR" sz="2200" dirty="0"/>
              <a:t> + Instruction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altLang="ko-KR" sz="2200" dirty="0"/>
              <a:t>Model Output: </a:t>
            </a:r>
            <a:r>
              <a:rPr lang="ko-KR" altLang="en-US" sz="2200" dirty="0"/>
              <a:t>완화된 방언 비속어 문장</a:t>
            </a:r>
            <a:endParaRPr lang="en-US" altLang="ko-KR" sz="2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24FA82-F01D-845C-C2A6-64F6B060B0A9}"/>
              </a:ext>
            </a:extLst>
          </p:cNvPr>
          <p:cNvSpPr txBox="1"/>
          <p:nvPr/>
        </p:nvSpPr>
        <p:spPr>
          <a:xfrm>
            <a:off x="2085335" y="2417005"/>
            <a:ext cx="8803934" cy="29084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500" b="1" dirty="0">
                <a:effectLst/>
                <a:latin typeface="Consolas" panose="020B0609020204030204" pitchFamily="49" charset="0"/>
              </a:rPr>
              <a:t>비속어 완화 예시</a:t>
            </a:r>
            <a:r>
              <a:rPr lang="en-US" altLang="ko-KR" sz="1500" b="1" dirty="0">
                <a:effectLst/>
                <a:latin typeface="Consolas" panose="020B0609020204030204" pitchFamily="49" charset="0"/>
              </a:rPr>
              <a:t>: </a:t>
            </a:r>
          </a:p>
          <a:p>
            <a:pPr marL="342900" indent="-342900">
              <a:buAutoNum type="arabicPeriod"/>
            </a:pPr>
            <a:r>
              <a:rPr lang="ko-KR" altLang="en-US" sz="1500" dirty="0"/>
              <a:t>방언문장</a:t>
            </a:r>
            <a:r>
              <a:rPr lang="en-US" altLang="ko-KR" sz="1500" dirty="0"/>
              <a:t>: </a:t>
            </a:r>
            <a:r>
              <a:rPr lang="ko-KR" altLang="en-US" sz="1500" dirty="0" err="1"/>
              <a:t>니</a:t>
            </a:r>
            <a:r>
              <a:rPr lang="ko-KR" altLang="en-US" sz="1500" dirty="0"/>
              <a:t> 진짜 </a:t>
            </a:r>
            <a:r>
              <a:rPr lang="ko-KR" altLang="en-US" sz="1500" dirty="0" err="1"/>
              <a:t>개쉐끼다</a:t>
            </a:r>
            <a:r>
              <a:rPr lang="ko-KR" altLang="en-US" sz="1500" dirty="0"/>
              <a:t> </a:t>
            </a:r>
            <a:endParaRPr lang="en-US" altLang="ko-KR" sz="1500" dirty="0"/>
          </a:p>
          <a:p>
            <a:r>
              <a:rPr lang="ko-KR" altLang="en-US" sz="1500" dirty="0"/>
              <a:t>       비속어 위치</a:t>
            </a:r>
            <a:r>
              <a:rPr lang="en-US" altLang="ko-KR" sz="1500" dirty="0"/>
              <a:t>: [0,0,0,0,0,1,1,1,0]</a:t>
            </a:r>
            <a:br>
              <a:rPr lang="en-US" altLang="ko-KR" sz="1500" dirty="0"/>
            </a:br>
            <a:r>
              <a:rPr lang="en-US" altLang="ko-KR" sz="1500" dirty="0"/>
              <a:t>       </a:t>
            </a:r>
            <a:r>
              <a:rPr lang="ko-KR" altLang="en-US" sz="1500" dirty="0"/>
              <a:t>완화문장</a:t>
            </a:r>
            <a:r>
              <a:rPr lang="en-US" altLang="ko-KR" sz="1500" dirty="0"/>
              <a:t>: </a:t>
            </a:r>
            <a:r>
              <a:rPr lang="ko-KR" altLang="en-US" sz="1500" dirty="0" err="1"/>
              <a:t>니</a:t>
            </a:r>
            <a:r>
              <a:rPr lang="ko-KR" altLang="en-US" sz="1500" dirty="0"/>
              <a:t> 진짜 너무한 거 아이가</a:t>
            </a:r>
            <a:endParaRPr lang="en-US" altLang="ko-KR" sz="1500" dirty="0"/>
          </a:p>
          <a:p>
            <a:pPr marL="342900" indent="-342900">
              <a:buFont typeface="+mj-lt"/>
              <a:buAutoNum type="arabicPeriod" startAt="2"/>
            </a:pPr>
            <a:r>
              <a:rPr lang="ko-KR" altLang="en-US" sz="1500" b="0" dirty="0">
                <a:effectLst/>
                <a:latin typeface="Consolas" panose="020B0609020204030204" pitchFamily="49" charset="0"/>
              </a:rPr>
              <a:t>방언문장</a:t>
            </a:r>
            <a:r>
              <a:rPr lang="en-US" altLang="ko-KR" sz="1500" b="0" dirty="0">
                <a:effectLst/>
                <a:latin typeface="Consolas" panose="020B0609020204030204" pitchFamily="49" charset="0"/>
              </a:rPr>
              <a:t>: </a:t>
            </a:r>
            <a:r>
              <a:rPr lang="ko-KR" altLang="en-US" sz="1500" dirty="0"/>
              <a:t>그거 안 하면 뒤진다</a:t>
            </a:r>
            <a:endParaRPr lang="en-US" altLang="ko-KR" sz="1500" dirty="0"/>
          </a:p>
          <a:p>
            <a:r>
              <a:rPr lang="ko-KR" altLang="en-US" sz="1500" b="1" dirty="0">
                <a:effectLst/>
                <a:latin typeface="Consolas" panose="020B0609020204030204" pitchFamily="49" charset="0"/>
              </a:rPr>
              <a:t>   </a:t>
            </a:r>
            <a:r>
              <a:rPr lang="ko-KR" altLang="en-US" sz="1500" dirty="0">
                <a:effectLst/>
                <a:latin typeface="Consolas" panose="020B0609020204030204" pitchFamily="49" charset="0"/>
              </a:rPr>
              <a:t>비속어위치</a:t>
            </a:r>
            <a:r>
              <a:rPr lang="en-US" altLang="ko-KR" sz="1500" dirty="0">
                <a:effectLst/>
                <a:latin typeface="Consolas" panose="020B0609020204030204" pitchFamily="49" charset="0"/>
              </a:rPr>
              <a:t>:</a:t>
            </a:r>
            <a:r>
              <a:rPr lang="ko-KR" altLang="en-US" sz="1500" dirty="0"/>
              <a:t> </a:t>
            </a:r>
            <a:r>
              <a:rPr lang="en-US" altLang="ko-KR" sz="1500" dirty="0"/>
              <a:t>[0,0,0,0,0,0,0,0,1,1,1]</a:t>
            </a:r>
          </a:p>
          <a:p>
            <a:r>
              <a:rPr lang="en-US" altLang="ko-KR" sz="1500" dirty="0">
                <a:latin typeface="Consolas" panose="020B0609020204030204" pitchFamily="49" charset="0"/>
              </a:rPr>
              <a:t>   </a:t>
            </a:r>
            <a:r>
              <a:rPr lang="ko-KR" altLang="en-US" sz="1500" dirty="0">
                <a:latin typeface="Consolas" panose="020B0609020204030204" pitchFamily="49" charset="0"/>
              </a:rPr>
              <a:t>완화문장</a:t>
            </a:r>
            <a:r>
              <a:rPr lang="en-US" altLang="ko-KR" sz="1500" dirty="0">
                <a:latin typeface="Consolas" panose="020B0609020204030204" pitchFamily="49" charset="0"/>
              </a:rPr>
              <a:t>: </a:t>
            </a:r>
            <a:r>
              <a:rPr lang="ko-KR" altLang="en-US" sz="1500" dirty="0"/>
              <a:t>그거 안 하면 큰일 난다</a:t>
            </a:r>
            <a:endParaRPr lang="en-US" altLang="ko-KR" sz="1500" dirty="0">
              <a:latin typeface="Consolas" panose="020B0609020204030204" pitchFamily="49" charset="0"/>
            </a:endParaRPr>
          </a:p>
          <a:p>
            <a:pPr algn="ctr"/>
            <a:r>
              <a:rPr lang="en-US" altLang="ko-KR" sz="1500" b="0" dirty="0">
                <a:effectLst/>
                <a:latin typeface="Consolas" panose="020B0609020204030204" pitchFamily="49" charset="0"/>
              </a:rPr>
              <a:t>…</a:t>
            </a:r>
          </a:p>
          <a:p>
            <a:pPr algn="ctr"/>
            <a:endParaRPr lang="en-US" altLang="ko-KR" sz="1500" b="0" dirty="0">
              <a:effectLst/>
              <a:latin typeface="Consolas" panose="020B0609020204030204" pitchFamily="49" charset="0"/>
            </a:endParaRPr>
          </a:p>
          <a:p>
            <a:r>
              <a:rPr lang="ko-KR" altLang="en-US" sz="1500" b="1" dirty="0">
                <a:effectLst/>
                <a:latin typeface="Consolas" panose="020B0609020204030204" pitchFamily="49" charset="0"/>
              </a:rPr>
              <a:t>방언문장</a:t>
            </a:r>
            <a:r>
              <a:rPr lang="en-US" altLang="ko-KR" sz="1500" b="1" dirty="0">
                <a:effectLst/>
                <a:latin typeface="Consolas" panose="020B0609020204030204" pitchFamily="49" charset="0"/>
              </a:rPr>
              <a:t>: </a:t>
            </a:r>
            <a:r>
              <a:rPr lang="ko-KR" altLang="en-US" sz="1500" b="0" dirty="0">
                <a:effectLst/>
                <a:latin typeface="Consolas" panose="020B0609020204030204" pitchFamily="49" charset="0"/>
              </a:rPr>
              <a:t>대다수의 국민은 성소수자들 보마 </a:t>
            </a:r>
            <a:r>
              <a:rPr lang="ko-KR" altLang="en-US" sz="1500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역겹고 </a:t>
            </a:r>
            <a:r>
              <a:rPr lang="ko-KR" altLang="en-US" sz="1500" dirty="0" err="1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드럽고</a:t>
            </a:r>
            <a:r>
              <a:rPr lang="ko-KR" altLang="en-US" sz="1500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불쾌하다</a:t>
            </a:r>
            <a:endParaRPr lang="en-US" altLang="ko-KR" sz="1500" dirty="0">
              <a:effectLst/>
              <a:highlight>
                <a:srgbClr val="FFFF00"/>
              </a:highlight>
              <a:latin typeface="Consolas" panose="020B0609020204030204" pitchFamily="49" charset="0"/>
            </a:endParaRPr>
          </a:p>
          <a:p>
            <a:r>
              <a:rPr lang="ko-KR" altLang="en-US" sz="1500" b="1" dirty="0">
                <a:latin typeface="Consolas" panose="020B0609020204030204" pitchFamily="49" charset="0"/>
              </a:rPr>
              <a:t>예측 된 비속어 위치</a:t>
            </a:r>
            <a:r>
              <a:rPr lang="en-US" altLang="ko-KR" sz="1500" b="1" dirty="0"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500" b="0" dirty="0">
                <a:effectLst/>
                <a:latin typeface="Consolas" panose="020B0609020204030204" pitchFamily="49" charset="0"/>
              </a:rPr>
              <a:t>[0,0,0,0,0,0,0,0,0,0,0,0,0,0,0,0,0,0,</a:t>
            </a:r>
            <a:r>
              <a:rPr lang="en-US" altLang="ko-KR" sz="1500" b="0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1,1,1,1,1,1,1,1,1,1,1,1</a:t>
            </a:r>
            <a:r>
              <a:rPr lang="en-US" altLang="ko-KR" sz="1500" b="0" dirty="0">
                <a:effectLst/>
                <a:latin typeface="Consolas" panose="020B0609020204030204" pitchFamily="49" charset="0"/>
              </a:rPr>
              <a:t>]</a:t>
            </a:r>
            <a:endParaRPr lang="en-US" altLang="ko-KR" sz="1500" dirty="0"/>
          </a:p>
          <a:p>
            <a:r>
              <a:rPr lang="en-US" altLang="ko-KR" sz="1600" b="1" dirty="0"/>
              <a:t>Instruction</a:t>
            </a:r>
            <a:r>
              <a:rPr lang="en-US" altLang="ko-KR" sz="1500" b="1" dirty="0">
                <a:latin typeface="Consolas" panose="020B0609020204030204" pitchFamily="49" charset="0"/>
              </a:rPr>
              <a:t>:</a:t>
            </a:r>
            <a:r>
              <a:rPr lang="ko-KR" altLang="en-US" sz="1500" b="1" dirty="0">
                <a:latin typeface="Consolas" panose="020B0609020204030204" pitchFamily="49" charset="0"/>
              </a:rPr>
              <a:t> </a:t>
            </a:r>
            <a:r>
              <a:rPr lang="ko-KR" altLang="en-US" sz="1500" dirty="0">
                <a:latin typeface="Consolas" panose="020B0609020204030204" pitchFamily="49" charset="0"/>
              </a:rPr>
              <a:t>경상도 방언의 문체를 유지하며 비속어가 완화된 문장을 생성하라</a:t>
            </a:r>
            <a:endParaRPr lang="en-US" altLang="ko-KR" sz="1500" dirty="0">
              <a:latin typeface="Consolas" panose="020B0609020204030204" pitchFamily="49" charset="0"/>
            </a:endParaRPr>
          </a:p>
        </p:txBody>
      </p:sp>
      <p:sp>
        <p:nvSpPr>
          <p:cNvPr id="11" name="사각형: 둥근 모서리 58">
            <a:extLst>
              <a:ext uri="{FF2B5EF4-FFF2-40B4-BE49-F238E27FC236}">
                <a16:creationId xmlns:a16="http://schemas.microsoft.com/office/drawing/2014/main" id="{EBA29C41-802F-B356-6177-3A2342D61197}"/>
              </a:ext>
            </a:extLst>
          </p:cNvPr>
          <p:cNvSpPr/>
          <p:nvPr/>
        </p:nvSpPr>
        <p:spPr>
          <a:xfrm>
            <a:off x="1873736" y="2249264"/>
            <a:ext cx="8803935" cy="314664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14" name="사각형: 둥근 모서리 58">
            <a:extLst>
              <a:ext uri="{FF2B5EF4-FFF2-40B4-BE49-F238E27FC236}">
                <a16:creationId xmlns:a16="http://schemas.microsoft.com/office/drawing/2014/main" id="{EB1B0D12-2D90-9A5C-E3D7-B2ECE54F1C84}"/>
              </a:ext>
            </a:extLst>
          </p:cNvPr>
          <p:cNvSpPr/>
          <p:nvPr/>
        </p:nvSpPr>
        <p:spPr>
          <a:xfrm>
            <a:off x="2131810" y="2020408"/>
            <a:ext cx="1564306" cy="36548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9706F2-E6CB-ADBE-8E00-AE34E2AC12B7}"/>
              </a:ext>
            </a:extLst>
          </p:cNvPr>
          <p:cNvSpPr txBox="1"/>
          <p:nvPr/>
        </p:nvSpPr>
        <p:spPr>
          <a:xfrm>
            <a:off x="2118304" y="2007634"/>
            <a:ext cx="1564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Model Input</a:t>
            </a:r>
            <a:endParaRPr kumimoji="1" lang="ko-KR" altLang="en-US" dirty="0"/>
          </a:p>
        </p:txBody>
      </p:sp>
      <p:sp>
        <p:nvSpPr>
          <p:cNvPr id="17" name="사각형: 둥근 모서리 58">
            <a:extLst>
              <a:ext uri="{FF2B5EF4-FFF2-40B4-BE49-F238E27FC236}">
                <a16:creationId xmlns:a16="http://schemas.microsoft.com/office/drawing/2014/main" id="{7F8C7176-10E4-7488-C22F-BA694454BAB4}"/>
              </a:ext>
            </a:extLst>
          </p:cNvPr>
          <p:cNvSpPr/>
          <p:nvPr/>
        </p:nvSpPr>
        <p:spPr>
          <a:xfrm>
            <a:off x="1886988" y="5484108"/>
            <a:ext cx="8803935" cy="124902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18" name="사각형: 둥근 모서리 58">
            <a:extLst>
              <a:ext uri="{FF2B5EF4-FFF2-40B4-BE49-F238E27FC236}">
                <a16:creationId xmlns:a16="http://schemas.microsoft.com/office/drawing/2014/main" id="{C0D157D2-24B0-85BF-9E95-FFB2EA1E61A0}"/>
              </a:ext>
            </a:extLst>
          </p:cNvPr>
          <p:cNvSpPr/>
          <p:nvPr/>
        </p:nvSpPr>
        <p:spPr>
          <a:xfrm>
            <a:off x="2145062" y="5369093"/>
            <a:ext cx="1564306" cy="36548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AB6D03-614D-888E-BFE7-2D88C5C5A279}"/>
              </a:ext>
            </a:extLst>
          </p:cNvPr>
          <p:cNvSpPr txBox="1"/>
          <p:nvPr/>
        </p:nvSpPr>
        <p:spPr>
          <a:xfrm>
            <a:off x="2173892" y="5365250"/>
            <a:ext cx="1506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Model Output</a:t>
            </a:r>
            <a:endParaRPr kumimoji="1"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C4BA65-F102-97FC-E305-4A8A6B89318C}"/>
              </a:ext>
            </a:extLst>
          </p:cNvPr>
          <p:cNvSpPr txBox="1"/>
          <p:nvPr/>
        </p:nvSpPr>
        <p:spPr>
          <a:xfrm>
            <a:off x="2145062" y="6072276"/>
            <a:ext cx="6899562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500" dirty="0"/>
              <a:t>대다수의 국민은 성소수자들 보마 </a:t>
            </a:r>
            <a:r>
              <a:rPr lang="ko-KR" altLang="en-US" sz="1500" b="1" dirty="0"/>
              <a:t>좀 서먹하고 어색하게 </a:t>
            </a:r>
            <a:r>
              <a:rPr lang="ko-KR" altLang="en-US" sz="1500" b="1" dirty="0" err="1"/>
              <a:t>느끼더라카이</a:t>
            </a:r>
            <a:endParaRPr lang="en-US" altLang="ko-KR" sz="15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527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AD82A84-4C58-7B3E-6DB4-0FF963D07CCE}"/>
              </a:ext>
            </a:extLst>
          </p:cNvPr>
          <p:cNvSpPr txBox="1"/>
          <p:nvPr/>
        </p:nvSpPr>
        <p:spPr>
          <a:xfrm>
            <a:off x="661105" y="853472"/>
            <a:ext cx="9478579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2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연구 배경</a:t>
            </a:r>
            <a:endParaRPr lang="en-US" altLang="ko-KR" sz="20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ko-KR" sz="20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ko-KR" altLang="en-US" sz="2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방법론</a:t>
            </a:r>
            <a:endParaRPr lang="en-US" altLang="ko-KR" sz="25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ko-KR" sz="25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ko-KR" altLang="en-US" sz="2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실험 결과</a:t>
            </a:r>
            <a:endParaRPr lang="en-US" altLang="ko-KR" sz="25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ko-KR" sz="20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ko-KR" altLang="en-US" sz="2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결론</a:t>
            </a:r>
            <a:endParaRPr lang="en-US" altLang="ko-KR" sz="25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4F7DD66-F248-8B28-8B03-07DDC4CDA6B2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텍스트 개체 틀 3">
            <a:extLst>
              <a:ext uri="{FF2B5EF4-FFF2-40B4-BE49-F238E27FC236}">
                <a16:creationId xmlns:a16="http://schemas.microsoft.com/office/drawing/2014/main" id="{78E62F14-1A94-8791-CD0E-EF0BA4CC0F54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371936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50AB2A-79C8-00F6-E83E-D886BB722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D8B67AE-4067-9B85-83A8-B774FAC69681}"/>
              </a:ext>
            </a:extLst>
          </p:cNvPr>
          <p:cNvSpPr/>
          <p:nvPr/>
        </p:nvSpPr>
        <p:spPr>
          <a:xfrm>
            <a:off x="88900" y="2197100"/>
            <a:ext cx="12103100" cy="24638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3. </a:t>
            </a:r>
            <a:r>
              <a:rPr lang="ko-KR" altLang="en-US" sz="3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실험 결과</a:t>
            </a:r>
            <a:endParaRPr lang="en-US" altLang="ko-KR" sz="36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3832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8789F-21ED-5083-2F43-FDBF382D5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FAD2442-7A37-C183-9D88-2C5B360E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21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F36FB8C5-738D-A1EE-4DCC-9227CF121082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9C4CD595-9E7F-97A0-9026-99A278E231AD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03 </a:t>
            </a:r>
            <a:r>
              <a:rPr lang="ko-KR" altLang="en-US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실험 결과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0CA87-2F57-D8FA-B98C-24E5B14C7305}"/>
              </a:ext>
            </a:extLst>
          </p:cNvPr>
          <p:cNvSpPr txBox="1"/>
          <p:nvPr/>
        </p:nvSpPr>
        <p:spPr>
          <a:xfrm>
            <a:off x="661105" y="853472"/>
            <a:ext cx="1110518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ko-KR" altLang="en-US" sz="2500" b="1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사용 모델</a:t>
            </a:r>
            <a:endParaRPr lang="en-US" altLang="ko-KR" sz="2500" b="1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ko-KR" altLang="en-US" sz="2200" dirty="0"/>
              <a:t>비속어 구간 탐지 모델</a:t>
            </a:r>
            <a:endParaRPr lang="en-US" altLang="ko-KR" sz="22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en-US" altLang="ko-KR" sz="2000" dirty="0"/>
              <a:t>Hugging Face</a:t>
            </a:r>
            <a:r>
              <a:rPr lang="ko-KR" altLang="en-US" sz="2000" dirty="0"/>
              <a:t>의</a:t>
            </a:r>
            <a:r>
              <a:rPr lang="en-US" altLang="ko-KR" sz="2000" dirty="0"/>
              <a:t> Open-Ko-LLM Leaderboard[1]</a:t>
            </a:r>
            <a:r>
              <a:rPr lang="ko-KR" altLang="en-US" sz="2000" dirty="0"/>
              <a:t>에서 </a:t>
            </a:r>
            <a:r>
              <a:rPr lang="en-US" altLang="ko-KR" sz="2000" dirty="0"/>
              <a:t>Classification </a:t>
            </a:r>
            <a:r>
              <a:rPr lang="ko-KR" altLang="en-US" sz="2000" dirty="0"/>
              <a:t>성능 상위권 모델 사용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en-US" altLang="ko-KR" sz="2000" dirty="0"/>
              <a:t>polyglot-5.8b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en-US" altLang="ko-KR" sz="2000" dirty="0"/>
              <a:t>Kullm-polyglot-12.8b-v2 </a:t>
            </a:r>
          </a:p>
          <a:p>
            <a:pPr marL="800100" lvl="1" indent="-342900">
              <a:buFont typeface="Wingdings" pitchFamily="2" charset="2"/>
              <a:buChar char="ü"/>
            </a:pPr>
            <a:r>
              <a:rPr lang="ko-KR" altLang="en-US" sz="2200" dirty="0"/>
              <a:t>비속어 완화 문장 생성 모델</a:t>
            </a:r>
            <a:endParaRPr lang="en-US" altLang="ko-KR" sz="22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en-US" altLang="ko-KR" sz="2000" dirty="0"/>
              <a:t>Hugging Face</a:t>
            </a:r>
            <a:r>
              <a:rPr lang="ko-KR" altLang="en-US" sz="2000" dirty="0"/>
              <a:t>의</a:t>
            </a:r>
            <a:r>
              <a:rPr lang="en-US" altLang="ko-KR" sz="2000" dirty="0"/>
              <a:t> Open-Ko-LLM Leaderboard[1]</a:t>
            </a:r>
            <a:r>
              <a:rPr lang="ko-KR" altLang="en-US" sz="2000" dirty="0"/>
              <a:t>에서 </a:t>
            </a:r>
            <a:r>
              <a:rPr lang="en-US" altLang="ko-KR" sz="2000" dirty="0"/>
              <a:t>Generation </a:t>
            </a:r>
            <a:r>
              <a:rPr lang="ko-KR" altLang="en-US" sz="2000" dirty="0"/>
              <a:t>성능 상위권 모델 사용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en-US" altLang="ko-KR" sz="2000" dirty="0"/>
              <a:t>polyglot-5.8b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en-US" altLang="ko-KR" sz="2000" dirty="0"/>
              <a:t>Kullm-polyglot-12.8b-v2 </a:t>
            </a:r>
            <a:endParaRPr lang="en" altLang="ko-KR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0DA4A7-7E2C-699B-C5A9-23449D66C125}"/>
              </a:ext>
            </a:extLst>
          </p:cNvPr>
          <p:cNvSpPr txBox="1"/>
          <p:nvPr/>
        </p:nvSpPr>
        <p:spPr>
          <a:xfrm>
            <a:off x="347311" y="6384607"/>
            <a:ext cx="115359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" altLang="ko-KR" sz="800" dirty="0"/>
              <a:t>[1</a:t>
            </a:r>
            <a:r>
              <a:rPr lang="en-US" altLang="ko-KR" sz="800" dirty="0"/>
              <a:t>] https://</a:t>
            </a:r>
            <a:r>
              <a:rPr lang="en-US" altLang="ko-KR" sz="800" dirty="0" err="1"/>
              <a:t>huggingface.co</a:t>
            </a:r>
            <a:r>
              <a:rPr lang="en-US" altLang="ko-KR" sz="800" dirty="0"/>
              <a:t>/spaces/upstage/open-ko-</a:t>
            </a:r>
            <a:r>
              <a:rPr lang="en-US" altLang="ko-KR" sz="800" dirty="0" err="1"/>
              <a:t>llm</a:t>
            </a:r>
            <a:r>
              <a:rPr lang="en-US" altLang="ko-KR" sz="800" dirty="0"/>
              <a:t>-leaderboard</a:t>
            </a:r>
            <a:endParaRPr lang="en" altLang="ko-KR" sz="800" dirty="0"/>
          </a:p>
        </p:txBody>
      </p:sp>
    </p:spTree>
    <p:extLst>
      <p:ext uri="{BB962C8B-B14F-4D97-AF65-F5344CB8AC3E}">
        <p14:creationId xmlns:p14="http://schemas.microsoft.com/office/powerpoint/2010/main" val="1332044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A146EB-6B24-B261-AFDD-D76154F06C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1D08271-A952-C0B2-3D8D-07389D776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22</a:t>
            </a:fld>
            <a:endParaRPr lang="ko-KR" altLang="en-US" dirty="0"/>
          </a:p>
        </p:txBody>
      </p: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B39A74B7-EE9C-27E8-676F-ED51163F12AF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03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실험 결과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6" name="직선 연결선 14">
            <a:extLst>
              <a:ext uri="{FF2B5EF4-FFF2-40B4-BE49-F238E27FC236}">
                <a16:creationId xmlns:a16="http://schemas.microsoft.com/office/drawing/2014/main" id="{799EA724-AE67-E0E3-411D-1B3828738469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04303F1-949B-85D1-BCCC-D946BE577931}"/>
                  </a:ext>
                </a:extLst>
              </p:cNvPr>
              <p:cNvSpPr txBox="1"/>
              <p:nvPr/>
            </p:nvSpPr>
            <p:spPr>
              <a:xfrm>
                <a:off x="661105" y="853472"/>
                <a:ext cx="10867083" cy="26390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Wingdings" pitchFamily="2" charset="2"/>
                  <a:buChar char="§"/>
                </a:pPr>
                <a:r>
                  <a:rPr lang="ko-KR" altLang="en-US" sz="2500" b="1" dirty="0">
                    <a:latin typeface="Times New Roman" panose="02020603050405020304" pitchFamily="18" charset="0"/>
                    <a:ea typeface="나눔스퀘어_ac ExtraBold" panose="020B0600000101010101" pitchFamily="50" charset="-127"/>
                    <a:cs typeface="Times New Roman" panose="02020603050405020304" pitchFamily="18" charset="0"/>
                  </a:rPr>
                  <a:t>평가지표</a:t>
                </a:r>
                <a:endParaRPr lang="en-US" altLang="ko-KR" sz="2500" b="1" dirty="0">
                  <a:latin typeface="Times New Roman" panose="02020603050405020304" pitchFamily="18" charset="0"/>
                  <a:ea typeface="나눔스퀘어_ac ExtraBold" panose="020B0600000101010101" pitchFamily="50" charset="-127"/>
                  <a:cs typeface="Times New Roman" panose="02020603050405020304" pitchFamily="18" charset="0"/>
                </a:endParaRPr>
              </a:p>
              <a:p>
                <a:pPr marL="742950" lvl="1" indent="-285750">
                  <a:buFont typeface="Wingdings" pitchFamily="2" charset="2"/>
                  <a:buChar char="Ø"/>
                </a:pPr>
                <a:r>
                  <a:rPr lang="ko-KR" altLang="en-US" sz="2200" dirty="0"/>
                  <a:t>비속어 구간 탐지 평가지표</a:t>
                </a:r>
                <a:endParaRPr lang="en-US" altLang="ko-KR" sz="2200" dirty="0"/>
              </a:p>
              <a:p>
                <a:pPr marL="742950" lvl="1" indent="-285750">
                  <a:buFont typeface="Wingdings" pitchFamily="2" charset="2"/>
                  <a:buChar char="Ø"/>
                </a:pPr>
                <a:r>
                  <a:rPr lang="ko-KR" altLang="en-US" sz="2200" dirty="0"/>
                  <a:t>정답 시퀀스와 예측 시퀀스 간의 요소별 일치 비율</a:t>
                </a:r>
                <a:endParaRPr lang="en-US" altLang="ko-KR" sz="2200" dirty="0"/>
              </a:p>
              <a:p>
                <a:pPr marL="1257300" lvl="2" indent="-342900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altLang="ko-KR" sz="2200" i="1" dirty="0" smtClean="0">
                        <a:latin typeface="Cambria Math" panose="02040503050406030204" pitchFamily="18" charset="0"/>
                      </a:rPr>
                      <m:t>𝐴𝑐𝑐𝑢𝑟𝑎𝑐𝑦</m:t>
                    </m:r>
                    <m:r>
                      <a:rPr lang="en-US" altLang="ko-KR" sz="2200" b="0" i="1" dirty="0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altLang="ko-KR" sz="2200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2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ko-KR" sz="2200" b="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 altLang="ko-KR" sz="2200" b="0" i="1" dirty="0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en-US" altLang="ko-KR" sz="2200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ko-KR" sz="22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ko-KR" sz="2200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altLang="ko-KR" sz="2200" b="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f>
                          <m:fPr>
                            <m:ctrlP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𝑁𝑢𝑚𝑏𝑒𝑟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𝑜𝑓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𝑐𝑜𝑟𝑟𝑒𝑐𝑡𝑙𝑦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𝑚𝑎𝑡𝑐h𝑒𝑑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𝑚𝑎𝑠𝑘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𝑝𝑜𝑠𝑖𝑡𝑖𝑜𝑛𝑠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𝑇𝑜𝑡𝑎𝑙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𝑛𝑢𝑚𝑏𝑒𝑟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𝑜𝑓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𝑐h𝑎𝑟𝑎𝑐𝑡𝑒𝑟𝑠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altLang="ko-KR" sz="2200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den>
                        </m:f>
                      </m:e>
                    </m:nary>
                  </m:oMath>
                </a14:m>
                <a:endParaRPr lang="ko-KR" altLang="en-US" sz="2200" dirty="0"/>
              </a:p>
              <a:p>
                <a:pPr marL="742950" lvl="1" indent="-285750">
                  <a:buFont typeface="Wingdings" pitchFamily="2" charset="2"/>
                  <a:buChar char="Ø"/>
                </a:pPr>
                <a:r>
                  <a:rPr lang="ko-KR" altLang="en-US" sz="2200" dirty="0">
                    <a:latin typeface="Cambria Math" panose="02040503050406030204" pitchFamily="18" charset="0"/>
                  </a:rPr>
                  <a:t>예시</a:t>
                </a:r>
                <a:endParaRPr lang="en-US" altLang="ko-KR" sz="2200" dirty="0">
                  <a:latin typeface="Cambria Math" panose="02040503050406030204" pitchFamily="18" charset="0"/>
                </a:endParaRPr>
              </a:p>
              <a:p>
                <a:pPr marL="1257300" lvl="2" indent="-342900">
                  <a:buFont typeface="Wingdings" pitchFamily="2" charset="2"/>
                  <a:buChar char="ü"/>
                </a:pPr>
                <a:r>
                  <a:rPr lang="ko-KR" altLang="en-US" sz="2000" dirty="0">
                    <a:latin typeface="Cambria Math" panose="02040503050406030204" pitchFamily="18" charset="0"/>
                  </a:rPr>
                  <a:t>정답</a:t>
                </a:r>
                <a:r>
                  <a:rPr lang="en-US" altLang="ko-KR" sz="2000" dirty="0">
                    <a:latin typeface="Cambria Math" panose="02040503050406030204" pitchFamily="18" charset="0"/>
                  </a:rPr>
                  <a:t>:</a:t>
                </a:r>
                <a:r>
                  <a:rPr lang="ko-KR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ko-KR" sz="2000" dirty="0">
                    <a:latin typeface="Cambria Math" panose="02040503050406030204" pitchFamily="18" charset="0"/>
                  </a:rPr>
                  <a:t>[0,0,1,1],</a:t>
                </a:r>
                <a:r>
                  <a:rPr lang="ko-KR" altLang="en-US" sz="2000" dirty="0">
                    <a:latin typeface="Cambria Math" panose="02040503050406030204" pitchFamily="18" charset="0"/>
                  </a:rPr>
                  <a:t> 예측</a:t>
                </a:r>
                <a:r>
                  <a:rPr lang="en-US" altLang="ko-KR" sz="2000" dirty="0">
                    <a:latin typeface="Cambria Math" panose="02040503050406030204" pitchFamily="18" charset="0"/>
                  </a:rPr>
                  <a:t>:</a:t>
                </a:r>
                <a:r>
                  <a:rPr lang="ko-KR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ko-KR" sz="2000" dirty="0">
                    <a:latin typeface="Cambria Math" panose="02040503050406030204" pitchFamily="18" charset="0"/>
                  </a:rPr>
                  <a:t>[0,0,0,1]</a:t>
                </a:r>
              </a:p>
              <a:p>
                <a:pPr marL="1257300" lvl="2" indent="-342900">
                  <a:buFont typeface="Wingdings" pitchFamily="2" charset="2"/>
                  <a:buChar char="ü"/>
                </a:pPr>
                <a:r>
                  <a:rPr lang="ko-KR" altLang="en-US" sz="2000" dirty="0"/>
                  <a:t>매칭된 개수</a:t>
                </a:r>
                <a:r>
                  <a:rPr lang="en-US" altLang="ko-KR" sz="2000" dirty="0"/>
                  <a:t>/</a:t>
                </a:r>
                <a:r>
                  <a:rPr lang="ko-KR" altLang="en-US" sz="2000" dirty="0"/>
                  <a:t>시퀀스길이 </a:t>
                </a:r>
                <a:r>
                  <a:rPr lang="en-US" altLang="ko-KR" sz="2000" dirty="0"/>
                  <a:t>= 3/4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04303F1-949B-85D1-BCCC-D946BE5779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105" y="853472"/>
                <a:ext cx="10867083" cy="2639056"/>
              </a:xfrm>
              <a:prstGeom prst="rect">
                <a:avLst/>
              </a:prstGeom>
              <a:blipFill>
                <a:blip r:embed="rId3"/>
                <a:stretch>
                  <a:fillRect l="-700" t="-2871" b="-334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12845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0DC438-B4E2-41EF-5F4A-27A4970B9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381392C-2E24-A8EF-FEA9-13331AF0C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23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90B7C54E-41ED-78E0-800B-7F16A15AA157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010D5DB6-CC78-2BC0-9408-07E002CC49B8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03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실험 결과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A13E2B4-E911-CFEE-67CB-99FEFAFD654C}"/>
                  </a:ext>
                </a:extLst>
              </p:cNvPr>
              <p:cNvSpPr txBox="1"/>
              <p:nvPr/>
            </p:nvSpPr>
            <p:spPr>
              <a:xfrm>
                <a:off x="661105" y="853472"/>
                <a:ext cx="11105183" cy="33240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itchFamily="2" charset="2"/>
                  <a:buChar char="§"/>
                </a:pPr>
                <a:r>
                  <a:rPr lang="ko-KR" altLang="en-US" sz="2500" b="1" dirty="0">
                    <a:latin typeface="Times New Roman" panose="02020603050405020304" pitchFamily="18" charset="0"/>
                    <a:ea typeface="나눔스퀘어_ac ExtraBold" panose="020B0600000101010101" pitchFamily="50" charset="-127"/>
                    <a:cs typeface="Times New Roman" panose="02020603050405020304" pitchFamily="18" charset="0"/>
                  </a:rPr>
                  <a:t>평가지표</a:t>
                </a:r>
                <a:endParaRPr lang="en-US" altLang="ko-KR" sz="2500" b="1" dirty="0">
                  <a:latin typeface="Times New Roman" panose="02020603050405020304" pitchFamily="18" charset="0"/>
                  <a:ea typeface="나눔스퀘어_ac ExtraBold" panose="020B0600000101010101" pitchFamily="50" charset="-127"/>
                  <a:cs typeface="Times New Roman" panose="02020603050405020304" pitchFamily="18" charset="0"/>
                </a:endParaRPr>
              </a:p>
              <a:p>
                <a:pPr marL="742950" lvl="1" indent="-285750">
                  <a:buFont typeface="Wingdings" pitchFamily="2" charset="2"/>
                  <a:buChar char="Ø"/>
                </a:pPr>
                <a:r>
                  <a:rPr lang="ko-KR" altLang="en-US" sz="2200" dirty="0"/>
                  <a:t>비속어 완화 문장 생성 평가지표</a:t>
                </a:r>
                <a:endParaRPr lang="en-US" altLang="ko-KR" sz="2200" dirty="0"/>
              </a:p>
              <a:p>
                <a:pPr marL="742950" lvl="1" indent="-285750">
                  <a:buFont typeface="Wingdings" pitchFamily="2" charset="2"/>
                  <a:buChar char="Ø"/>
                </a:pPr>
                <a:r>
                  <a:rPr lang="en" altLang="ko-KR" sz="2200" dirty="0"/>
                  <a:t>Perspective API[</a:t>
                </a:r>
                <a:r>
                  <a:rPr lang="en-US" altLang="ko-KR" sz="2200" dirty="0"/>
                  <a:t>1</a:t>
                </a:r>
                <a:r>
                  <a:rPr lang="en" altLang="ko-KR" sz="2200" dirty="0"/>
                  <a:t>]</a:t>
                </a:r>
                <a:r>
                  <a:rPr lang="ko-KR" altLang="en-US" sz="2200" dirty="0"/>
                  <a:t> </a:t>
                </a:r>
                <a:endParaRPr lang="en-US" altLang="ko-KR" sz="2200" dirty="0"/>
              </a:p>
              <a:p>
                <a:pPr marL="1200150" lvl="2" indent="-285750">
                  <a:buFont typeface="Wingdings" pitchFamily="2" charset="2"/>
                  <a:buChar char="ü"/>
                </a:pPr>
                <a:r>
                  <a:rPr lang="en" altLang="ko-KR" sz="2000" dirty="0"/>
                  <a:t>Google</a:t>
                </a:r>
                <a:r>
                  <a:rPr lang="ko-KR" altLang="en-US" sz="2000" dirty="0"/>
                  <a:t>의 공개적으로 사용 가능한 독성 분류기 </a:t>
                </a:r>
                <a:r>
                  <a:rPr lang="en" altLang="ko-KR" sz="2000" dirty="0"/>
                  <a:t>API</a:t>
                </a:r>
              </a:p>
              <a:p>
                <a:pPr marL="1200150" lvl="2" indent="-285750">
                  <a:buFont typeface="Wingdings" pitchFamily="2" charset="2"/>
                  <a:buChar char="ü"/>
                </a:pPr>
                <a:r>
                  <a:rPr lang="en" altLang="ko-KR" sz="2000" dirty="0" err="1"/>
                  <a:t>Xdetox</a:t>
                </a:r>
                <a:r>
                  <a:rPr lang="en-US" altLang="ko-KR" sz="2000" dirty="0"/>
                  <a:t>[2]</a:t>
                </a:r>
                <a:r>
                  <a:rPr lang="ko-KR" altLang="en-US" sz="2000" dirty="0"/>
                  <a:t>연구에서 사용된 독성 점수 평가지표 사용</a:t>
                </a:r>
                <a:endParaRPr lang="en-US" altLang="ko-KR" sz="2000" dirty="0"/>
              </a:p>
              <a:p>
                <a:pPr marL="1200150" lvl="2" indent="-285750">
                  <a:buFont typeface="Wingdings" pitchFamily="2" charset="2"/>
                  <a:buChar char="ü"/>
                </a:pPr>
                <a:r>
                  <a:rPr lang="ko-KR" altLang="en-US" sz="2000" dirty="0"/>
                  <a:t>텍스트가 사람들에게 독성으로 인식될 확률 </a:t>
                </a:r>
                <a:r>
                  <a:rPr lang="en-US" altLang="ko-KR" sz="2000" dirty="0"/>
                  <a:t>(0–1 </a:t>
                </a:r>
                <a:r>
                  <a:rPr lang="ko-KR" altLang="en-US" sz="2000" dirty="0"/>
                  <a:t>사이의 </a:t>
                </a:r>
                <a:r>
                  <a:rPr lang="ko-KR" altLang="en-US" sz="2000" dirty="0" err="1"/>
                  <a:t>확률값</a:t>
                </a:r>
                <a:r>
                  <a:rPr lang="en-US" altLang="ko-KR" sz="2000" dirty="0"/>
                  <a:t>)</a:t>
                </a:r>
                <a:endParaRPr lang="ko-KR" altLang="en-US" dirty="0"/>
              </a:p>
              <a:p>
                <a:pPr marL="742950" lvl="1" indent="-285750">
                  <a:buFont typeface="Wingdings" pitchFamily="2" charset="2"/>
                  <a:buChar char="Ø"/>
                </a:pPr>
                <a:r>
                  <a:rPr lang="ko-KR" altLang="en-US" sz="2200" dirty="0"/>
                  <a:t>독성점수 </a:t>
                </a:r>
                <a:r>
                  <a:rPr lang="ko-KR" altLang="en-US" sz="2200" dirty="0" err="1"/>
                  <a:t>완화율</a:t>
                </a:r>
                <a:r>
                  <a:rPr lang="ko-KR" altLang="en-US" sz="2200" dirty="0"/>
                  <a:t> 평가</a:t>
                </a:r>
                <a:endParaRPr lang="en-US" altLang="ko-KR" sz="2200" dirty="0"/>
              </a:p>
              <a:p>
                <a:pPr marL="1200150" lvl="2" indent="-285750">
                  <a:buFont typeface="Wingdings" pitchFamily="2" charset="2"/>
                  <a:buChar char="ü"/>
                </a:pPr>
                <a:r>
                  <a:rPr lang="ko-KR" altLang="en-US" sz="2000" dirty="0"/>
                  <a:t>독성점수 </a:t>
                </a:r>
                <a:r>
                  <a:rPr lang="ko-KR" altLang="en-US" sz="2000" dirty="0" err="1"/>
                  <a:t>완화율</a:t>
                </a:r>
                <a:r>
                  <a:rPr lang="ko-KR" altLang="en-US" sz="2000" dirty="0"/>
                  <a:t> </a:t>
                </a:r>
                <a:r>
                  <a:rPr lang="en-US" altLang="ko-KR" sz="2000" dirty="0"/>
                  <a:t>: </a:t>
                </a:r>
                <a:r>
                  <a:rPr lang="ko-KR" altLang="en-US" sz="2000" dirty="0"/>
                  <a:t>완화 전 독성 점수</a:t>
                </a:r>
                <a:r>
                  <a:rPr lang="en-US" altLang="ko-KR" sz="2000" dirty="0"/>
                  <a:t>, </a:t>
                </a:r>
                <a:r>
                  <a:rPr lang="ko-KR" altLang="en-US" sz="2000" dirty="0"/>
                  <a:t>완화 후 독성 점수</a:t>
                </a:r>
                <a:endParaRPr lang="en-US" altLang="ko-KR" sz="2000" dirty="0"/>
              </a:p>
              <a:p>
                <a:pPr marL="1200150" lvl="2" indent="-285750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" altLang="ko-K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sz="2000" b="0" i="1" smtClean="0">
                            <a:latin typeface="Cambria Math" panose="02040503050406030204" pitchFamily="18" charset="0"/>
                          </a:rPr>
                          <m:t>완화</m:t>
                        </m:r>
                        <m:r>
                          <a:rPr lang="ko-KR" alt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b="0" i="1" smtClean="0">
                            <a:latin typeface="Cambria Math" panose="02040503050406030204" pitchFamily="18" charset="0"/>
                          </a:rPr>
                          <m:t>전</m:t>
                        </m:r>
                        <m:r>
                          <a:rPr lang="ko-KR" alt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b="0" i="1" smtClean="0">
                            <a:latin typeface="Cambria Math" panose="02040503050406030204" pitchFamily="18" charset="0"/>
                          </a:rPr>
                          <m:t>독성점수</m:t>
                        </m:r>
                        <m:r>
                          <a:rPr lang="ko-KR" altLang="en-US" sz="2000" b="0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r>
                          <a:rPr lang="ko-KR" altLang="en-US" sz="2000" i="1">
                            <a:latin typeface="Cambria Math" panose="02040503050406030204" pitchFamily="18" charset="0"/>
                          </a:rPr>
                          <m:t>완</m:t>
                        </m:r>
                        <m:r>
                          <a:rPr lang="ko-KR" altLang="en-US" sz="2000" i="1" smtClean="0">
                            <a:latin typeface="Cambria Math" panose="02040503050406030204" pitchFamily="18" charset="0"/>
                          </a:rPr>
                          <m:t>화</m:t>
                        </m:r>
                        <m:r>
                          <a:rPr lang="ko-KR" altLang="en-US" sz="200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i="1">
                            <a:latin typeface="Cambria Math" panose="02040503050406030204" pitchFamily="18" charset="0"/>
                          </a:rPr>
                          <m:t>후</m:t>
                        </m:r>
                        <m:r>
                          <a:rPr lang="ko-KR" alt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i="1" smtClean="0">
                            <a:latin typeface="Cambria Math" panose="02040503050406030204" pitchFamily="18" charset="0"/>
                          </a:rPr>
                          <m:t>독</m:t>
                        </m:r>
                        <m:r>
                          <a:rPr lang="ko-KR" altLang="en-US" sz="2000" i="1">
                            <a:latin typeface="Cambria Math" panose="02040503050406030204" pitchFamily="18" charset="0"/>
                          </a:rPr>
                          <m:t>성</m:t>
                        </m:r>
                        <m:r>
                          <a:rPr lang="ko-KR" alt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i="1" smtClean="0">
                            <a:latin typeface="Cambria Math" panose="02040503050406030204" pitchFamily="18" charset="0"/>
                          </a:rPr>
                          <m:t>점</m:t>
                        </m:r>
                        <m:r>
                          <a:rPr lang="ko-KR" altLang="en-US" sz="2000" i="1">
                            <a:latin typeface="Cambria Math" panose="02040503050406030204" pitchFamily="18" charset="0"/>
                          </a:rPr>
                          <m:t>수</m:t>
                        </m:r>
                      </m:num>
                      <m:den>
                        <m:r>
                          <a:rPr lang="ko-KR" altLang="en-US" sz="2000" i="1">
                            <a:latin typeface="Cambria Math" panose="02040503050406030204" pitchFamily="18" charset="0"/>
                          </a:rPr>
                          <m:t>완화</m:t>
                        </m:r>
                        <m:r>
                          <a:rPr lang="ko-KR" alt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i="1">
                            <a:latin typeface="Cambria Math" panose="02040503050406030204" pitchFamily="18" charset="0"/>
                          </a:rPr>
                          <m:t>전</m:t>
                        </m:r>
                        <m:r>
                          <a:rPr lang="ko-KR" altLang="en-US" sz="2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2000" i="1">
                            <a:latin typeface="Cambria Math" panose="02040503050406030204" pitchFamily="18" charset="0"/>
                          </a:rPr>
                          <m:t>독성점수</m:t>
                        </m:r>
                      </m:den>
                    </m:f>
                  </m:oMath>
                </a14:m>
                <a:endParaRPr lang="en" altLang="ko-KR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A13E2B4-E911-CFEE-67CB-99FEFAFD65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105" y="853472"/>
                <a:ext cx="11105183" cy="3324052"/>
              </a:xfrm>
              <a:prstGeom prst="rect">
                <a:avLst/>
              </a:prstGeom>
              <a:blipFill>
                <a:blip r:embed="rId3"/>
                <a:stretch>
                  <a:fillRect l="-685" t="-2290" b="-15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2B7A2AA3-2873-237F-8EF9-A9FDB377EDEB}"/>
              </a:ext>
            </a:extLst>
          </p:cNvPr>
          <p:cNvSpPr txBox="1"/>
          <p:nvPr/>
        </p:nvSpPr>
        <p:spPr>
          <a:xfrm>
            <a:off x="347311" y="6384607"/>
            <a:ext cx="11535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" altLang="ko-KR" sz="800" dirty="0"/>
              <a:t>[1</a:t>
            </a:r>
            <a:r>
              <a:rPr lang="en-US" altLang="ko-KR" sz="800" dirty="0"/>
              <a:t>] https://</a:t>
            </a:r>
            <a:r>
              <a:rPr lang="en-US" altLang="ko-KR" sz="800" dirty="0" err="1"/>
              <a:t>perspectiveapi.com</a:t>
            </a:r>
            <a:r>
              <a:rPr lang="en-US" altLang="ko-KR" sz="800" dirty="0"/>
              <a:t>/ </a:t>
            </a:r>
          </a:p>
          <a:p>
            <a:pPr lvl="1"/>
            <a:r>
              <a:rPr lang="en-US" altLang="ko-KR" sz="800" dirty="0"/>
              <a:t>[2] </a:t>
            </a:r>
            <a:r>
              <a:rPr lang="en" altLang="ko-KR" sz="800" dirty="0" err="1"/>
              <a:t>Beomseok</a:t>
            </a:r>
            <a:r>
              <a:rPr lang="en" altLang="ko-KR" sz="800" dirty="0"/>
              <a:t> Lee, </a:t>
            </a:r>
            <a:r>
              <a:rPr lang="en" altLang="ko-KR" sz="800" dirty="0" err="1"/>
              <a:t>Hyunwoo</a:t>
            </a:r>
            <a:r>
              <a:rPr lang="en" altLang="ko-KR" sz="800" dirty="0"/>
              <a:t> Kim, Keon Kim, Yong Suk Choi, "</a:t>
            </a:r>
            <a:r>
              <a:rPr lang="en" altLang="ko-KR" sz="800" dirty="0" err="1"/>
              <a:t>XDetox</a:t>
            </a:r>
            <a:r>
              <a:rPr lang="en" altLang="ko-KR" sz="800" dirty="0"/>
              <a:t>: Text Detoxification with Token-Level Toxicity Explanations" in EMNLP 2024. </a:t>
            </a:r>
          </a:p>
        </p:txBody>
      </p:sp>
    </p:spTree>
    <p:extLst>
      <p:ext uri="{BB962C8B-B14F-4D97-AF65-F5344CB8AC3E}">
        <p14:creationId xmlns:p14="http://schemas.microsoft.com/office/powerpoint/2010/main" val="25398637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5F150-6BBA-DE66-4B9A-DA3739487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C563957-ADF6-FAAF-E9E2-AA001579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24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114AB59-CA98-C09F-DD3F-EF473A805C74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14D4FCF2-80D9-A5ED-BC02-BF8CF01AFD43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03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실험 결과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A17147C-6D2D-6B6A-03BF-C0E48D8F1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121" y="3159604"/>
            <a:ext cx="6838662" cy="22465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9C8E3D-EC43-96BB-3682-611F895BBDD6}"/>
              </a:ext>
            </a:extLst>
          </p:cNvPr>
          <p:cNvSpPr txBox="1"/>
          <p:nvPr/>
        </p:nvSpPr>
        <p:spPr>
          <a:xfrm>
            <a:off x="661105" y="853472"/>
            <a:ext cx="11222184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/>
              <a:t>비속어 구간 탐지 결과 </a:t>
            </a:r>
            <a:endParaRPr lang="en-US" altLang="ko-KR" sz="2500" b="1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en" altLang="ko-KR" sz="2200" dirty="0"/>
              <a:t>Full-fin</a:t>
            </a:r>
            <a:r>
              <a:rPr lang="en-US" altLang="ko-KR" sz="2200" dirty="0"/>
              <a:t>e</a:t>
            </a:r>
            <a:r>
              <a:rPr lang="en" altLang="ko-KR" sz="2200" dirty="0"/>
              <a:t>tuning</a:t>
            </a:r>
            <a:r>
              <a:rPr lang="ko-KR" altLang="en-US" sz="2200" dirty="0"/>
              <a:t>을 했을 때</a:t>
            </a:r>
            <a:r>
              <a:rPr lang="en-US" altLang="ko-KR" sz="2200" dirty="0"/>
              <a:t>, </a:t>
            </a:r>
            <a:r>
              <a:rPr lang="en" altLang="ko-KR" sz="2200" dirty="0"/>
              <a:t>finetuning</a:t>
            </a:r>
            <a:r>
              <a:rPr lang="ko-KR" altLang="en-US" sz="2200" dirty="0"/>
              <a:t>을 하지 않은 </a:t>
            </a:r>
            <a:r>
              <a:rPr lang="en" altLang="ko-KR" sz="2200" dirty="0"/>
              <a:t>Base</a:t>
            </a:r>
            <a:r>
              <a:rPr lang="ko-KR" altLang="en-US" sz="2200" dirty="0"/>
              <a:t>모델에 비해 성능 향상</a:t>
            </a:r>
            <a:endParaRPr lang="en-US" altLang="ko-KR" sz="2200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ko-KR" altLang="en-US" sz="2200" dirty="0"/>
              <a:t>커리큘럼 학습을 적용하여 추가 성능 향상</a:t>
            </a:r>
            <a:endParaRPr lang="en-US" altLang="ko-KR" sz="22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en-US" altLang="ko-KR" sz="2000" dirty="0"/>
              <a:t>polyglot-5.8b: 344.19% </a:t>
            </a:r>
            <a:r>
              <a:rPr lang="ko-KR" altLang="en-US" sz="2000" dirty="0"/>
              <a:t>향상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en-US" altLang="ko-KR" sz="2000" dirty="0"/>
              <a:t>Kullm-polyglot-12.8b-v2 : 98.23%</a:t>
            </a:r>
            <a:r>
              <a:rPr lang="ko-KR" altLang="en-US" sz="2000" dirty="0"/>
              <a:t>향상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방언 문장 내 다양한 공격적 표현을 모델이 안정적으로 학습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모델 규모에 상관없이 성능 유지</a:t>
            </a:r>
            <a:r>
              <a:rPr lang="en-US" altLang="ko-KR" sz="2000" dirty="0"/>
              <a:t>	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8444191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FCD5C1-6982-1B8B-6BE9-2E0AA526D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AF7F57A-DCE6-536C-8FFA-3EBCFBC72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25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86525380-93A1-E8D7-ABB6-0737A8878CD3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A1EA291B-838B-1AD9-6370-D511A190C114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03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실험 결과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D22D6B2-300A-ECC4-15EB-041BEB497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733" y="3429000"/>
            <a:ext cx="6912360" cy="22465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13719E-DE33-1771-004F-A102B1E233BB}"/>
              </a:ext>
            </a:extLst>
          </p:cNvPr>
          <p:cNvSpPr txBox="1"/>
          <p:nvPr/>
        </p:nvSpPr>
        <p:spPr>
          <a:xfrm>
            <a:off x="661105" y="853472"/>
            <a:ext cx="10867083" cy="2385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/>
              <a:t>비속어 완화 문장 생성 결과 </a:t>
            </a:r>
            <a:endParaRPr lang="en-US" altLang="ko-KR" sz="2500" b="1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ko-KR" altLang="en-US" sz="2200" dirty="0"/>
              <a:t>비속어 구간 정보를 추가로 제공하여 독성점수 </a:t>
            </a:r>
            <a:r>
              <a:rPr lang="ko-KR" altLang="en-US" sz="2200" dirty="0" err="1"/>
              <a:t>완화율</a:t>
            </a:r>
            <a:r>
              <a:rPr lang="ko-KR" altLang="en-US" sz="2200" dirty="0"/>
              <a:t> 향상</a:t>
            </a:r>
            <a:endParaRPr lang="en-US" altLang="ko-KR" sz="22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en" altLang="ko-KR" sz="2000" dirty="0"/>
              <a:t>llama-3-Korean-Bllossom-8B</a:t>
            </a:r>
            <a:r>
              <a:rPr lang="en-US" altLang="ko-KR" sz="2000" dirty="0"/>
              <a:t>: 14.91% </a:t>
            </a:r>
            <a:r>
              <a:rPr lang="ko-KR" altLang="en-US" sz="2000" dirty="0"/>
              <a:t>향상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en" altLang="ko-KR" sz="2000" dirty="0"/>
              <a:t>gemma-2-9b-it-SimPO</a:t>
            </a:r>
            <a:r>
              <a:rPr lang="en-US" altLang="ko-KR" sz="2000" dirty="0"/>
              <a:t>: 27.83% </a:t>
            </a:r>
            <a:r>
              <a:rPr lang="ko-KR" altLang="en-US" sz="2000" dirty="0"/>
              <a:t>향상</a:t>
            </a:r>
            <a:endParaRPr lang="en" altLang="ko-KR" sz="2000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ko-KR" altLang="en-US" sz="2200" dirty="0"/>
              <a:t>완화 대상 구간을 명시는 방언 비속어 완화 모델의 생성품질 향상</a:t>
            </a:r>
            <a:endParaRPr lang="en-US" altLang="ko-KR" sz="22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모델이 완화해야 할 부분을 명시적으로 인식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경상도 방언 특유의 문체를 유지</a:t>
            </a:r>
          </a:p>
        </p:txBody>
      </p:sp>
    </p:spTree>
    <p:extLst>
      <p:ext uri="{BB962C8B-B14F-4D97-AF65-F5344CB8AC3E}">
        <p14:creationId xmlns:p14="http://schemas.microsoft.com/office/powerpoint/2010/main" val="33166814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F0CFF7-2977-7477-50A7-07F9114673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2F12B74-DFE7-A860-E216-656B227BB00B}"/>
              </a:ext>
            </a:extLst>
          </p:cNvPr>
          <p:cNvSpPr/>
          <p:nvPr/>
        </p:nvSpPr>
        <p:spPr>
          <a:xfrm>
            <a:off x="88900" y="2197100"/>
            <a:ext cx="12103100" cy="24638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4. </a:t>
            </a:r>
            <a:r>
              <a:rPr lang="ko-KR" altLang="en-US" sz="3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결론</a:t>
            </a:r>
            <a:endParaRPr lang="en-US" altLang="ko-KR" sz="36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1338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ADB62-FFCC-1816-2098-08C005272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569EDC1-16DC-93AF-7962-3A193EB99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27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7CC1656-88FB-8F01-2FFC-55DF0E5420A0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텍스트 개체 틀 3">
            <a:extLst>
              <a:ext uri="{FF2B5EF4-FFF2-40B4-BE49-F238E27FC236}">
                <a16:creationId xmlns:a16="http://schemas.microsoft.com/office/drawing/2014/main" id="{2FF45A42-203A-CC3E-074E-37E39B3FC92C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04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결론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C48674-2C91-51C2-2C0C-E5E4D6BD15F2}"/>
              </a:ext>
            </a:extLst>
          </p:cNvPr>
          <p:cNvSpPr txBox="1"/>
          <p:nvPr/>
        </p:nvSpPr>
        <p:spPr>
          <a:xfrm>
            <a:off x="661105" y="853472"/>
            <a:ext cx="11222184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/>
              <a:t>결론 및 향후 연구 </a:t>
            </a:r>
            <a:endParaRPr lang="en-US" altLang="ko-KR" sz="2500" b="1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ko-KR" altLang="en-US" sz="2200" dirty="0"/>
              <a:t>최초의 경상도 방언 비속어 데이터셋을 구축</a:t>
            </a:r>
            <a:endParaRPr lang="en-US" altLang="ko-KR" sz="22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ko-KR" altLang="en-US" sz="2200" dirty="0"/>
              <a:t>비속어 구간 길이 기반 커리큘럼 학습으로 탐지 성능 향상</a:t>
            </a:r>
            <a:endParaRPr lang="en-US" altLang="ko-KR" sz="22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커리큘럼 학습 적용 시</a:t>
            </a:r>
            <a:r>
              <a:rPr lang="en-US" altLang="ko-KR" sz="2000" dirty="0"/>
              <a:t>, </a:t>
            </a:r>
            <a:r>
              <a:rPr lang="ko-KR" altLang="en-US" sz="2000" dirty="0"/>
              <a:t>탐지 정확도가 각 모델에서 </a:t>
            </a:r>
            <a:r>
              <a:rPr lang="en-US" altLang="ko-KR" sz="2000" dirty="0"/>
              <a:t>344.19%, 98.23% </a:t>
            </a:r>
            <a:r>
              <a:rPr lang="ko-KR" altLang="en-US" sz="2000" dirty="0"/>
              <a:t>향상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대규모 모델에서도 학습 안정성을 유지하며 성능 향상</a:t>
            </a:r>
            <a:endParaRPr lang="en-US" altLang="ko-KR" sz="22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ko-KR" altLang="en-US" sz="2200" dirty="0"/>
              <a:t>탐지된 구간 정보를 활용한 비속어 완화 문장 생성을 제안</a:t>
            </a:r>
            <a:endParaRPr lang="en-US" altLang="ko-KR" sz="22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구간 정보 제공 시</a:t>
            </a:r>
            <a:r>
              <a:rPr lang="en-US" altLang="ko-KR" sz="2000" dirty="0"/>
              <a:t>, </a:t>
            </a:r>
            <a:r>
              <a:rPr lang="ko-KR" altLang="en-US" sz="2000" dirty="0"/>
              <a:t>독성 완화율이 각 모델에서 </a:t>
            </a:r>
            <a:r>
              <a:rPr lang="en-US" altLang="ko-KR" sz="2000" dirty="0"/>
              <a:t>14.91%, 27.83% </a:t>
            </a:r>
            <a:r>
              <a:rPr lang="ko-KR" altLang="en-US" sz="2000" dirty="0"/>
              <a:t>향상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방언 어조를 유지하면서 자연스럽게 완화</a:t>
            </a:r>
            <a:endParaRPr lang="en-US" altLang="ko-KR" sz="20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ko-KR" altLang="en-US" sz="2200" dirty="0"/>
              <a:t>향후 연구</a:t>
            </a:r>
            <a:endParaRPr lang="en-US" altLang="ko-KR" sz="22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다양한 방언 사전 및 표준어 비속어 데이터셋을 활용하여 데이터 규모를 확장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다른 지역 방언에 모델을 적용함으로써 일반화 가능성에 대한 추가 연구 수행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7663864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89ED1-B69A-B70D-A4BF-8AFB47F305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175A89F-7205-49EF-3D97-B4B898B9C761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8415B445-33F7-FFC5-3020-E18CE561BE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0560" y="3052789"/>
            <a:ext cx="10850880" cy="553998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you.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C44F382-8BA0-CFE3-E88D-E21674642722}"/>
              </a:ext>
            </a:extLst>
          </p:cNvPr>
          <p:cNvCxnSpPr>
            <a:cxnSpLocks/>
          </p:cNvCxnSpPr>
          <p:nvPr/>
        </p:nvCxnSpPr>
        <p:spPr>
          <a:xfrm>
            <a:off x="3380630" y="3805211"/>
            <a:ext cx="543074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텍스트 개체 틀 9">
            <a:extLst>
              <a:ext uri="{FF2B5EF4-FFF2-40B4-BE49-F238E27FC236}">
                <a16:creationId xmlns:a16="http://schemas.microsoft.com/office/drawing/2014/main" id="{3110AE96-45CE-1C4C-CFE7-70269F03C69D}"/>
              </a:ext>
            </a:extLst>
          </p:cNvPr>
          <p:cNvSpPr txBox="1">
            <a:spLocks/>
          </p:cNvSpPr>
          <p:nvPr/>
        </p:nvSpPr>
        <p:spPr>
          <a:xfrm>
            <a:off x="670560" y="3980815"/>
            <a:ext cx="1085088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0" lang="ko-KR" altLang="en-US" sz="6000" b="1" i="0" u="none" strike="noStrike" kern="1200" cap="none" spc="-10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/>
                <a:ea typeface="나눔고딕 ExtraBold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347590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893B085-5B73-4244-4BE0-8F4E54691E55}"/>
              </a:ext>
            </a:extLst>
          </p:cNvPr>
          <p:cNvSpPr/>
          <p:nvPr/>
        </p:nvSpPr>
        <p:spPr>
          <a:xfrm>
            <a:off x="88900" y="2197100"/>
            <a:ext cx="12103100" cy="24638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1. </a:t>
            </a:r>
            <a:r>
              <a:rPr lang="ko-KR" altLang="en-US" sz="3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연구 배경</a:t>
            </a:r>
            <a:endParaRPr lang="en-US" altLang="ko-KR" sz="35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122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BC5D7C-3BEB-36F7-DBE5-2028D64F1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C35605A-E36D-F051-52A8-8A7539FDC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4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60AD1E5-15B8-1B5F-1BAA-C48B2A24E6B4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685DB68-F9F5-21CF-C701-375504F1440C}"/>
              </a:ext>
            </a:extLst>
          </p:cNvPr>
          <p:cNvSpPr txBox="1"/>
          <p:nvPr/>
        </p:nvSpPr>
        <p:spPr>
          <a:xfrm>
            <a:off x="661105" y="853472"/>
            <a:ext cx="10876773" cy="481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기존 방언 관련 연구들</a:t>
            </a:r>
            <a:endParaRPr lang="en-US" altLang="ko-KR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ko-KR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한국어 방언</a:t>
            </a:r>
            <a:r>
              <a:rPr lang="en-US" altLang="ko-K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ko-KR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표준어 변환하는 연구</a:t>
            </a:r>
            <a:r>
              <a:rPr lang="en-US" altLang="ko-K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경상도 방언 </a:t>
            </a:r>
            <a:r>
              <a:rPr lang="ko-KR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발화 데이터셋 </a:t>
            </a: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활용</a:t>
            </a: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방언 문장을 난이도별 분류하여 커리큘럼러닝 학습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endParaRPr lang="en-US" altLang="ko-KR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ko-KR" altLang="en-US" sz="2200" dirty="0"/>
              <a:t> 방언 소멸 및 사용 변화 연구</a:t>
            </a:r>
            <a:r>
              <a:rPr lang="en-US" altLang="ko-KR" sz="2200" dirty="0"/>
              <a:t>[3]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진주지역 세대별 방언 인지도와 사용 빈도 조사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방언 소멸의 세대</a:t>
            </a:r>
            <a:r>
              <a:rPr lang="en-US" altLang="ko-KR" sz="2000" dirty="0"/>
              <a:t> </a:t>
            </a:r>
            <a:r>
              <a:rPr lang="ko-KR" altLang="en-US" sz="2000" dirty="0"/>
              <a:t>및 사회적 요인을 분석</a:t>
            </a:r>
            <a:endParaRPr lang="en-US" altLang="ko-KR" sz="20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ko-KR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경남방언 하위 구획 및 경계 연구</a:t>
            </a:r>
            <a:r>
              <a:rPr lang="en-US" altLang="ko-K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경남방언을 낙동강을 기준으로 동서로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낙남정맥을</a:t>
            </a:r>
            <a:r>
              <a:rPr lang="ko-KR" altLang="en-US" sz="2000" dirty="0"/>
              <a:t> 기준으로 서부 내에서 남북으로 나누어 방언 지리적 구획 방식을 재검토</a:t>
            </a:r>
            <a:endParaRPr lang="en-US" altLang="ko-KR" sz="20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ko-KR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방언 보존 및 번역 서비스 연구</a:t>
            </a:r>
            <a:r>
              <a:rPr lang="en-US" altLang="ko-K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제주방언 녹음 데이터를 바탕으로 딥러닝 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TTS VUI </a:t>
            </a: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시스템을 구축</a:t>
            </a: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방언 보존 및 번역 가능성을 실증</a:t>
            </a: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ko-KR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altLang="ko-KR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D1BF69E5-190E-1F88-D682-C1D87ADFBEB6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01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연구 배경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1C51F3-E9CE-8CE0-BA72-107F5AD40385}"/>
              </a:ext>
            </a:extLst>
          </p:cNvPr>
          <p:cNvSpPr txBox="1"/>
          <p:nvPr/>
        </p:nvSpPr>
        <p:spPr>
          <a:xfrm>
            <a:off x="324000" y="5648219"/>
            <a:ext cx="1153597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900" dirty="0"/>
              <a:t>[1] </a:t>
            </a:r>
            <a:r>
              <a:rPr lang="ko-KR" altLang="en-US" sz="900" dirty="0" err="1"/>
              <a:t>임수한</a:t>
            </a:r>
            <a:r>
              <a:rPr lang="en-US" altLang="ko-KR" sz="900" dirty="0"/>
              <a:t>, </a:t>
            </a:r>
            <a:r>
              <a:rPr lang="ko-KR" altLang="en-US" sz="900" dirty="0" err="1"/>
              <a:t>한중혁</a:t>
            </a:r>
            <a:r>
              <a:rPr lang="en-US" altLang="ko-KR" sz="900" dirty="0"/>
              <a:t>, </a:t>
            </a:r>
            <a:r>
              <a:rPr lang="ko-KR" altLang="en-US" sz="900" dirty="0" err="1"/>
              <a:t>안혜선</a:t>
            </a:r>
            <a:r>
              <a:rPr lang="en-US" altLang="ko-KR" sz="900" dirty="0"/>
              <a:t>, </a:t>
            </a:r>
            <a:r>
              <a:rPr lang="ko-KR" altLang="en-US" sz="900" dirty="0"/>
              <a:t>최상민</a:t>
            </a:r>
            <a:r>
              <a:rPr lang="en-US" altLang="ko-KR" sz="900" dirty="0"/>
              <a:t>, </a:t>
            </a:r>
            <a:r>
              <a:rPr lang="ko-KR" altLang="en-US" sz="900" dirty="0" err="1"/>
              <a:t>한요섭</a:t>
            </a:r>
            <a:r>
              <a:rPr lang="en-US" altLang="ko-KR" sz="900" dirty="0"/>
              <a:t>, “</a:t>
            </a:r>
            <a:r>
              <a:rPr lang="en" altLang="ko-KR" sz="900" dirty="0"/>
              <a:t>CA-</a:t>
            </a:r>
            <a:r>
              <a:rPr lang="en" altLang="ko-KR" sz="900" dirty="0" err="1"/>
              <a:t>DiaL</a:t>
            </a:r>
            <a:r>
              <a:rPr lang="en" altLang="ko-KR" sz="900" dirty="0"/>
              <a:t>: </a:t>
            </a:r>
            <a:r>
              <a:rPr lang="ko-KR" altLang="en-US" sz="900" dirty="0"/>
              <a:t>커 </a:t>
            </a:r>
            <a:r>
              <a:rPr lang="ko-KR" altLang="en-US" sz="900" dirty="0" err="1"/>
              <a:t>리큘럼과</a:t>
            </a:r>
            <a:r>
              <a:rPr lang="ko-KR" altLang="en-US" sz="900" dirty="0"/>
              <a:t> 속성학습 기반의 </a:t>
            </a:r>
            <a:r>
              <a:rPr lang="en" altLang="ko-KR" sz="900" dirty="0"/>
              <a:t>LLM</a:t>
            </a:r>
            <a:r>
              <a:rPr lang="ko-KR" altLang="en-US" sz="900" dirty="0"/>
              <a:t>을 활용한 한국어 방언 번역”</a:t>
            </a:r>
            <a:r>
              <a:rPr lang="en-US" altLang="ko-KR" sz="900" dirty="0"/>
              <a:t>, </a:t>
            </a:r>
            <a:r>
              <a:rPr lang="ko-KR" altLang="en-US" sz="900" dirty="0"/>
              <a:t>한국정보과학회 학술발표논문집 </a:t>
            </a:r>
            <a:r>
              <a:rPr lang="en-US" altLang="ko-KR" sz="900" dirty="0"/>
              <a:t>2024.</a:t>
            </a:r>
            <a:br>
              <a:rPr lang="en" altLang="ko-KR" sz="900" dirty="0"/>
            </a:br>
            <a:r>
              <a:rPr lang="en" altLang="ko-KR" sz="900" dirty="0"/>
              <a:t>[2] Yoshua Bengio, Jé́</a:t>
            </a:r>
            <a:r>
              <a:rPr lang="en" altLang="ko-KR" sz="900" dirty="0" err="1"/>
              <a:t>rôme</a:t>
            </a:r>
            <a:r>
              <a:rPr lang="en" altLang="ko-KR" sz="900" dirty="0"/>
              <a:t> </a:t>
            </a:r>
            <a:r>
              <a:rPr lang="en" altLang="ko-KR" sz="900" dirty="0" err="1"/>
              <a:t>Louradour</a:t>
            </a:r>
            <a:r>
              <a:rPr lang="en" altLang="ko-KR" sz="900" dirty="0"/>
              <a:t>, Ronan </a:t>
            </a:r>
            <a:r>
              <a:rPr lang="en" altLang="ko-KR" sz="900" dirty="0" err="1"/>
              <a:t>Collobert</a:t>
            </a:r>
            <a:r>
              <a:rPr lang="en" altLang="ko-KR" sz="900" dirty="0"/>
              <a:t> and Jason Weston, “Curriculum learning”, in ICML 2009.</a:t>
            </a:r>
          </a:p>
          <a:p>
            <a:r>
              <a:rPr lang="en-US" altLang="ko-KR" sz="900" dirty="0"/>
              <a:t>[3]</a:t>
            </a:r>
            <a:r>
              <a:rPr lang="ko-KR" altLang="en-US" sz="900" dirty="0"/>
              <a:t> 박용식</a:t>
            </a:r>
            <a:r>
              <a:rPr lang="en-US" altLang="ko-KR" sz="900" dirty="0"/>
              <a:t>. “</a:t>
            </a:r>
            <a:r>
              <a:rPr lang="ko-KR" altLang="en-US" sz="900" dirty="0"/>
              <a:t>언어 소멸 양상 연구 </a:t>
            </a:r>
            <a:r>
              <a:rPr lang="en-US" altLang="ko-KR" sz="900" dirty="0"/>
              <a:t>-</a:t>
            </a:r>
            <a:r>
              <a:rPr lang="ko-KR" altLang="en-US" sz="900" dirty="0"/>
              <a:t>진주 지역을 중심으로”</a:t>
            </a:r>
            <a:r>
              <a:rPr lang="en-US" altLang="ko-KR" sz="900" dirty="0"/>
              <a:t>, </a:t>
            </a:r>
            <a:r>
              <a:rPr lang="ko-KR" altLang="en-US" sz="900" dirty="0" err="1"/>
              <a:t>영주어문</a:t>
            </a:r>
            <a:r>
              <a:rPr lang="en-US" altLang="ko-KR" sz="900" dirty="0"/>
              <a:t>, 46, 27-46, 2020.</a:t>
            </a:r>
          </a:p>
          <a:p>
            <a:r>
              <a:rPr lang="en-US" altLang="ko-KR" sz="900" dirty="0"/>
              <a:t>[4]</a:t>
            </a:r>
            <a:r>
              <a:rPr lang="ko-KR" altLang="en-US" sz="900" dirty="0"/>
              <a:t> </a:t>
            </a:r>
            <a:r>
              <a:rPr lang="ko-KR" altLang="en-US" sz="900" dirty="0" err="1"/>
              <a:t>김정대</a:t>
            </a:r>
            <a:r>
              <a:rPr lang="en-US" altLang="ko-KR" sz="900" dirty="0"/>
              <a:t>. “</a:t>
            </a:r>
            <a:r>
              <a:rPr lang="ko-KR" altLang="en-US" sz="900" dirty="0"/>
              <a:t>경남방언 구획 문제를 다시 생각한다”</a:t>
            </a:r>
            <a:r>
              <a:rPr lang="en-US" altLang="ko-KR" sz="900" dirty="0"/>
              <a:t>, </a:t>
            </a:r>
            <a:r>
              <a:rPr lang="ko-KR" altLang="en-US" sz="900" dirty="0" err="1"/>
              <a:t>배달말</a:t>
            </a:r>
            <a:r>
              <a:rPr lang="ko-KR" altLang="en-US" sz="900" dirty="0"/>
              <a:t> </a:t>
            </a:r>
            <a:r>
              <a:rPr lang="en-US" altLang="ko-KR" sz="900" dirty="0"/>
              <a:t>51. </a:t>
            </a:r>
            <a:r>
              <a:rPr lang="ko-KR" altLang="en-US" sz="900" dirty="0" err="1"/>
              <a:t>배달말학회</a:t>
            </a:r>
            <a:r>
              <a:rPr lang="en-US" altLang="ko-KR" sz="900" dirty="0"/>
              <a:t>, 2012.</a:t>
            </a:r>
          </a:p>
          <a:p>
            <a:r>
              <a:rPr lang="en-US" altLang="ko-KR" sz="900" dirty="0"/>
              <a:t>[5] </a:t>
            </a:r>
            <a:r>
              <a:rPr lang="ko-KR" altLang="en-US" sz="900" dirty="0" err="1"/>
              <a:t>장순규</a:t>
            </a:r>
            <a:r>
              <a:rPr lang="en-US" altLang="ko-KR" sz="900" dirty="0"/>
              <a:t>, </a:t>
            </a:r>
            <a:r>
              <a:rPr lang="ko-KR" altLang="en-US" sz="900" dirty="0"/>
              <a:t>김슬기</a:t>
            </a:r>
            <a:r>
              <a:rPr lang="en-US" altLang="ko-KR" sz="900" dirty="0"/>
              <a:t>. “</a:t>
            </a:r>
            <a:r>
              <a:rPr lang="ko-KR" altLang="en-US" sz="900" dirty="0"/>
              <a:t>소멸위기 언어 보존을 위한 </a:t>
            </a:r>
            <a:r>
              <a:rPr lang="en" altLang="ko-KR" sz="900" dirty="0"/>
              <a:t>VUI </a:t>
            </a:r>
            <a:r>
              <a:rPr lang="ko-KR" altLang="en-US" sz="900" dirty="0"/>
              <a:t>기반 서비스의 활용 가능성 연구 </a:t>
            </a:r>
            <a:r>
              <a:rPr lang="en-US" altLang="ko-KR" sz="900" dirty="0"/>
              <a:t>: </a:t>
            </a:r>
            <a:r>
              <a:rPr lang="ko-KR" altLang="en-US" sz="900" dirty="0"/>
              <a:t>제주방언의 번역 서비스를 중심으로”</a:t>
            </a:r>
            <a:r>
              <a:rPr lang="en-US" altLang="ko-KR" sz="900" dirty="0"/>
              <a:t>, </a:t>
            </a:r>
            <a:r>
              <a:rPr lang="ko-KR" altLang="en-US" sz="900" dirty="0"/>
              <a:t>한국</a:t>
            </a:r>
            <a:r>
              <a:rPr lang="en" altLang="ko-KR" sz="900" dirty="0"/>
              <a:t>HCI</a:t>
            </a:r>
            <a:r>
              <a:rPr lang="ko-KR" altLang="en-US" sz="900" dirty="0"/>
              <a:t>학회 </a:t>
            </a:r>
            <a:r>
              <a:rPr lang="ko-KR" altLang="en-US" sz="900" dirty="0" err="1"/>
              <a:t>논문지</a:t>
            </a:r>
            <a:r>
              <a:rPr lang="en-US" altLang="ko-KR" sz="900" dirty="0"/>
              <a:t>, 15(2), 47-55, 10.17210/</a:t>
            </a:r>
            <a:r>
              <a:rPr lang="en" altLang="ko-KR" sz="900" dirty="0"/>
              <a:t>jhsk.2020.06.15.2.47, 2020</a:t>
            </a:r>
          </a:p>
        </p:txBody>
      </p:sp>
    </p:spTree>
    <p:extLst>
      <p:ext uri="{BB962C8B-B14F-4D97-AF65-F5344CB8AC3E}">
        <p14:creationId xmlns:p14="http://schemas.microsoft.com/office/powerpoint/2010/main" val="1615324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CF714D-0F2C-AC36-98E7-0202CAC66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FD63876-86F4-EF07-E96A-A1C6F3CF4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5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7CD31B1-D7AA-76F7-EE5F-EE14C51448B3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E66C4FA-D72F-7B3F-B6B2-499C6D506C69}"/>
              </a:ext>
            </a:extLst>
          </p:cNvPr>
          <p:cNvSpPr txBox="1"/>
          <p:nvPr/>
        </p:nvSpPr>
        <p:spPr>
          <a:xfrm>
            <a:off x="661105" y="853472"/>
            <a:ext cx="1119887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ko-KR" alt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기존 비속어 관련 연구들</a:t>
            </a:r>
            <a:endParaRPr lang="en-US" altLang="ko-KR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ko-KR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비속어 탐지 관련 연구</a:t>
            </a:r>
            <a:endParaRPr lang="en-US" altLang="ko-KR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itchFamily="2" charset="2"/>
              <a:buChar char="ü"/>
            </a:pP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KOLD[1]:</a:t>
            </a: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비속어 탐지 데이터셋 연구</a:t>
            </a:r>
            <a:r>
              <a:rPr lang="en-US" altLang="ko-K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비속어 구간 데이터 존재</a:t>
            </a:r>
            <a:endParaRPr lang="en-US" altLang="ko-K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Wingdings" pitchFamily="2" charset="2"/>
              <a:buChar char="ü"/>
            </a:pPr>
            <a:r>
              <a:rPr lang="en" altLang="ko-KR" sz="2000" dirty="0" err="1"/>
              <a:t>Xdetox</a:t>
            </a:r>
            <a:r>
              <a:rPr lang="en-US" altLang="ko-KR" sz="2000" dirty="0"/>
              <a:t>[2]: </a:t>
            </a:r>
            <a:r>
              <a:rPr lang="ko-KR" altLang="en-US" sz="2000" dirty="0"/>
              <a:t>독성에 기여하는 토큰을 식별하여 수정하는 방법 제안 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en" altLang="ko-KR" sz="2000" dirty="0" err="1"/>
              <a:t>MultiFOLD</a:t>
            </a:r>
            <a:r>
              <a:rPr lang="en-US" altLang="ko-KR" sz="2000" dirty="0"/>
              <a:t>[3]: </a:t>
            </a:r>
            <a:r>
              <a:rPr lang="ko-KR" altLang="en-US" sz="2000" dirty="0"/>
              <a:t>다양한 비속어 도메인 데이터를 커리큘럼 학습하여 탐지 성능 향상 </a:t>
            </a:r>
            <a:endParaRPr lang="en-US" altLang="ko-KR" sz="2000" b="1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ko-KR" altLang="en-US" sz="2200" dirty="0"/>
              <a:t>비속어 완화 관련 연구</a:t>
            </a:r>
            <a:endParaRPr lang="en-US" altLang="ko-KR" sz="22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en" altLang="ko-KR" sz="2000" dirty="0"/>
              <a:t>Demonstrations Are All You Need</a:t>
            </a:r>
            <a:r>
              <a:rPr lang="en-US" altLang="ko-KR" sz="2000" dirty="0"/>
              <a:t>[4]: </a:t>
            </a:r>
            <a:r>
              <a:rPr lang="en" altLang="ko-KR" sz="2000" dirty="0"/>
              <a:t>In-Context Learning</a:t>
            </a:r>
            <a:r>
              <a:rPr lang="ko-KR" altLang="en-US" sz="2000" dirty="0" err="1"/>
              <a:t>으로</a:t>
            </a:r>
            <a:r>
              <a:rPr lang="ko-KR" altLang="en-US" sz="2000" dirty="0"/>
              <a:t> 비속어를 완화 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en" altLang="ko-KR" sz="2000" dirty="0"/>
              <a:t>Attribute Controlled Fine-tuning for Large Language Models</a:t>
            </a:r>
            <a:r>
              <a:rPr lang="en-US" altLang="ko-KR" sz="2000" dirty="0"/>
              <a:t>[5]: </a:t>
            </a:r>
            <a:r>
              <a:rPr lang="ko-KR" altLang="en-US" sz="2000" dirty="0"/>
              <a:t>독성 분류기로 독성 단어가 생성될 가능성을 낮추도록 </a:t>
            </a:r>
            <a:r>
              <a:rPr lang="en-US" altLang="ko-KR" sz="2000" dirty="0"/>
              <a:t>logit</a:t>
            </a:r>
            <a:r>
              <a:rPr lang="ko-KR" altLang="en-US" sz="2000" dirty="0"/>
              <a:t>을 제어함으로써</a:t>
            </a:r>
            <a:r>
              <a:rPr lang="en-US" altLang="ko-KR" sz="2000" dirty="0"/>
              <a:t> </a:t>
            </a:r>
            <a:r>
              <a:rPr lang="ko-KR" altLang="en-US" sz="2000" dirty="0"/>
              <a:t>독성을 완화</a:t>
            </a:r>
          </a:p>
          <a:p>
            <a:endParaRPr lang="en-US" altLang="ko-KR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altLang="ko-KR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altLang="ko-KR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4B11959B-5B3E-5A50-B064-4ED00987A9FE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01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연구 배경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E50D8D-D6A8-44E4-DD1D-E4B386F92A49}"/>
              </a:ext>
            </a:extLst>
          </p:cNvPr>
          <p:cNvSpPr txBox="1"/>
          <p:nvPr/>
        </p:nvSpPr>
        <p:spPr>
          <a:xfrm>
            <a:off x="324000" y="5648219"/>
            <a:ext cx="115359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800" dirty="0"/>
              <a:t>[1] </a:t>
            </a:r>
            <a:r>
              <a:rPr lang="en" altLang="ko-KR" sz="800" dirty="0" err="1"/>
              <a:t>Younghoon</a:t>
            </a:r>
            <a:r>
              <a:rPr lang="en" altLang="ko-KR" sz="800" dirty="0"/>
              <a:t> Jeong, </a:t>
            </a:r>
            <a:r>
              <a:rPr lang="en" altLang="ko-KR" sz="800" dirty="0" err="1"/>
              <a:t>Juhyun</a:t>
            </a:r>
            <a:r>
              <a:rPr lang="en" altLang="ko-KR" sz="800" dirty="0"/>
              <a:t> Oh, </a:t>
            </a:r>
            <a:r>
              <a:rPr lang="en" altLang="ko-KR" sz="800" dirty="0" err="1"/>
              <a:t>Jongwon</a:t>
            </a:r>
            <a:r>
              <a:rPr lang="en" altLang="ko-KR" sz="800" dirty="0"/>
              <a:t> Lee, Jaimeen Ahn, </a:t>
            </a:r>
            <a:r>
              <a:rPr lang="en" altLang="ko-KR" sz="800" dirty="0" err="1"/>
              <a:t>Jihyung</a:t>
            </a:r>
            <a:r>
              <a:rPr lang="en" altLang="ko-KR" sz="800" dirty="0"/>
              <a:t> Moon, </a:t>
            </a:r>
            <a:r>
              <a:rPr lang="en" altLang="ko-KR" sz="800" dirty="0" err="1"/>
              <a:t>Sungjoon</a:t>
            </a:r>
            <a:r>
              <a:rPr lang="en" altLang="ko-KR" sz="800" dirty="0"/>
              <a:t> Park, Alice Oh, “KOLD: Korean </a:t>
            </a:r>
            <a:r>
              <a:rPr lang="en" altLang="ko-KR" sz="800" dirty="0" err="1"/>
              <a:t>Offensice</a:t>
            </a:r>
            <a:r>
              <a:rPr lang="en" altLang="ko-KR" sz="800" dirty="0"/>
              <a:t> Language Dataset“, in EMNLP 2022.</a:t>
            </a:r>
          </a:p>
          <a:p>
            <a:r>
              <a:rPr lang="en-US" altLang="ko-KR" sz="800" dirty="0"/>
              <a:t>[2] </a:t>
            </a:r>
            <a:r>
              <a:rPr lang="en" altLang="ko-KR" sz="800" dirty="0" err="1"/>
              <a:t>Beomseok</a:t>
            </a:r>
            <a:r>
              <a:rPr lang="en" altLang="ko-KR" sz="800" dirty="0"/>
              <a:t> Lee, </a:t>
            </a:r>
            <a:r>
              <a:rPr lang="en" altLang="ko-KR" sz="800" dirty="0" err="1"/>
              <a:t>Hyunwoo</a:t>
            </a:r>
            <a:r>
              <a:rPr lang="en" altLang="ko-KR" sz="800" dirty="0"/>
              <a:t> Kim, Keon Kim, Yong Suk Choi, "</a:t>
            </a:r>
            <a:r>
              <a:rPr lang="en" altLang="ko-KR" sz="800" dirty="0" err="1"/>
              <a:t>XDetox</a:t>
            </a:r>
            <a:r>
              <a:rPr lang="en" altLang="ko-KR" sz="800" dirty="0"/>
              <a:t>: Text Detoxification with Token-Level Toxicity Explanations" in EMNLP 2024. </a:t>
            </a:r>
          </a:p>
          <a:p>
            <a:r>
              <a:rPr lang="en" altLang="ko-KR" sz="800" dirty="0"/>
              <a:t>[</a:t>
            </a:r>
            <a:r>
              <a:rPr lang="en-US" altLang="ko-KR" sz="800" dirty="0"/>
              <a:t>3</a:t>
            </a:r>
            <a:r>
              <a:rPr lang="en" altLang="ko-KR" sz="800" dirty="0"/>
              <a:t>] Aymé Arango, Chia-Jung Lee, Sheikh Muhammad Sarwar, Vanessa Murdock, Parisa Kaghazgaran, “</a:t>
            </a:r>
            <a:r>
              <a:rPr lang="en" altLang="ko-KR" sz="800" dirty="0" err="1"/>
              <a:t>MultiFOLD</a:t>
            </a:r>
            <a:r>
              <a:rPr lang="en" altLang="ko-KR" sz="800" dirty="0"/>
              <a:t>: Multi-source Domain Adaption for Offensive Language Detection” in ICWSM 2024. </a:t>
            </a:r>
          </a:p>
          <a:p>
            <a:r>
              <a:rPr lang="en" altLang="ko-KR" sz="800" dirty="0"/>
              <a:t>[</a:t>
            </a:r>
            <a:r>
              <a:rPr lang="en-US" altLang="ko-KR" sz="800" dirty="0"/>
              <a:t>4</a:t>
            </a:r>
            <a:r>
              <a:rPr lang="en" altLang="ko-KR" sz="800" dirty="0"/>
              <a:t>] Anirudh Som, Karan Sikka, Helen Gent, Ajay </a:t>
            </a:r>
            <a:r>
              <a:rPr lang="en" altLang="ko-KR" sz="800" dirty="0" err="1"/>
              <a:t>Divakaran</a:t>
            </a:r>
            <a:r>
              <a:rPr lang="en" altLang="ko-KR" sz="800" dirty="0"/>
              <a:t>, Andreas Kathol, Dimitra </a:t>
            </a:r>
            <a:r>
              <a:rPr lang="en" altLang="ko-KR" sz="800" dirty="0" err="1"/>
              <a:t>Vergyri</a:t>
            </a:r>
            <a:r>
              <a:rPr lang="en" altLang="ko-KR" sz="800" dirty="0"/>
              <a:t>, “Demonstrations Are All You Need: Advancing Offensive Content Paraphrasing using In-Context Learning” in findings of ACL 2024.</a:t>
            </a:r>
          </a:p>
          <a:p>
            <a:r>
              <a:rPr lang="en-US" altLang="ko-KR" sz="800" dirty="0"/>
              <a:t>[5]</a:t>
            </a:r>
            <a:r>
              <a:rPr lang="en" altLang="ko-KR" sz="800" dirty="0"/>
              <a:t> Tao Meng, </a:t>
            </a:r>
            <a:r>
              <a:rPr lang="en" altLang="ko-KR" sz="800" dirty="0" err="1"/>
              <a:t>Ninareh</a:t>
            </a:r>
            <a:r>
              <a:rPr lang="en" altLang="ko-KR" sz="800" dirty="0"/>
              <a:t> Mehrabi, Palash Goyal, Anil Ramakrishna, Aram Galstyan, Richard Zemel, Kai-Wei Chang, Rahul Gupta, Charith Peris, “Attribute Controlled Fine-tuning for Large Language Models: A Case Study on Detoxification, in findings of EMNLP 2024“</a:t>
            </a:r>
          </a:p>
        </p:txBody>
      </p:sp>
    </p:spTree>
    <p:extLst>
      <p:ext uri="{BB962C8B-B14F-4D97-AF65-F5344CB8AC3E}">
        <p14:creationId xmlns:p14="http://schemas.microsoft.com/office/powerpoint/2010/main" val="37666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8F421-05C1-7735-EBCF-ECCFCB2B29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3D7EFBE-2935-8789-C303-ABB803A8564B}"/>
              </a:ext>
            </a:extLst>
          </p:cNvPr>
          <p:cNvSpPr/>
          <p:nvPr/>
        </p:nvSpPr>
        <p:spPr>
          <a:xfrm>
            <a:off x="88900" y="2197100"/>
            <a:ext cx="12103100" cy="24638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2. </a:t>
            </a:r>
            <a:r>
              <a:rPr lang="ko-KR" altLang="en-US" sz="35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방법론</a:t>
            </a:r>
            <a:endParaRPr lang="en-US" altLang="ko-KR" sz="35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257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AFC33-B8F1-32C1-ECFA-1D07262E3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E03DF47-2A3F-D79C-7522-9CB91859B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7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CC2771E-28D7-9A78-3CE3-2540B9CB8E7F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F6B42953-F9EE-A430-5E4F-7D71EE23D7F4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2" name="그림 11" descr="스크린샷, 텍스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05AB1EA-2A29-5EA7-DC9D-AD23C2DB3F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461" y="982394"/>
            <a:ext cx="9887077" cy="561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69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7A5B4-D0EE-EB7F-0A5D-9C8D1C5B6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06F36C4-7DB1-1D59-067E-E2FDEE1C6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8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552EFFC-965D-4331-B406-C283C96AAEB0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03060539-BC79-D5CB-4C35-EF5F73382EB6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2" name="그림 11" descr="스크린샷, 텍스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755B5D3-B46B-199B-3B95-800A9E3F45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461" y="982394"/>
            <a:ext cx="9887077" cy="561765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B31DD6B-0409-9A5E-D291-8C39D08BB3C4}"/>
              </a:ext>
            </a:extLst>
          </p:cNvPr>
          <p:cNvSpPr/>
          <p:nvPr/>
        </p:nvSpPr>
        <p:spPr>
          <a:xfrm>
            <a:off x="1212443" y="2676940"/>
            <a:ext cx="10629294" cy="405201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F12815B-7559-C729-1D30-E8E700F33912}"/>
              </a:ext>
            </a:extLst>
          </p:cNvPr>
          <p:cNvSpPr/>
          <p:nvPr/>
        </p:nvSpPr>
        <p:spPr>
          <a:xfrm>
            <a:off x="7553738" y="982394"/>
            <a:ext cx="4188607" cy="169453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92981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EC7563-41E6-9C44-1EC4-999CDCD24C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5039436-05C4-D926-3B05-E76BC146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EF98EAE-6452-43E6-B298-9169707EF103}" type="slidenum">
              <a:rPr lang="ko-KR" altLang="en-US" smtClean="0"/>
              <a:pPr algn="ctr"/>
              <a:t>9</a:t>
            </a:fld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06C257FB-68A4-2267-9072-E7B9493B211D}"/>
              </a:ext>
            </a:extLst>
          </p:cNvPr>
          <p:cNvCxnSpPr>
            <a:cxnSpLocks/>
          </p:cNvCxnSpPr>
          <p:nvPr/>
        </p:nvCxnSpPr>
        <p:spPr>
          <a:xfrm>
            <a:off x="662459" y="853472"/>
            <a:ext cx="1086708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0E98942-3347-9A4F-2E73-EAFCDF602E6F}"/>
              </a:ext>
            </a:extLst>
          </p:cNvPr>
          <p:cNvSpPr txBox="1"/>
          <p:nvPr/>
        </p:nvSpPr>
        <p:spPr>
          <a:xfrm>
            <a:off x="661105" y="853472"/>
            <a:ext cx="7032984" cy="2108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ko-KR" altLang="en-US" sz="2500" b="1" dirty="0"/>
              <a:t>데이터셋 생성</a:t>
            </a:r>
            <a:endParaRPr lang="en-US" altLang="ko-KR" sz="2500" b="1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altLang="ko-KR" sz="2200" dirty="0"/>
              <a:t>Step1: </a:t>
            </a:r>
            <a:r>
              <a:rPr lang="ko-KR" altLang="en-US" sz="2200" dirty="0"/>
              <a:t>경상도 발언 발화 데이터</a:t>
            </a:r>
            <a:r>
              <a:rPr lang="en-US" altLang="ko-KR" sz="2200" dirty="0"/>
              <a:t>[1]</a:t>
            </a:r>
            <a:r>
              <a:rPr lang="ko-KR" altLang="en-US" sz="2200" dirty="0"/>
              <a:t>에서 표준어</a:t>
            </a:r>
            <a:r>
              <a:rPr lang="en-US" altLang="ko-KR" sz="2200" dirty="0"/>
              <a:t>-</a:t>
            </a:r>
            <a:r>
              <a:rPr lang="ko-KR" altLang="en-US" sz="2200" dirty="0"/>
              <a:t>방언 쌍 추출  및 방언 사전</a:t>
            </a:r>
            <a:r>
              <a:rPr lang="en-US" altLang="ko-KR" sz="2200" dirty="0"/>
              <a:t> </a:t>
            </a:r>
            <a:r>
              <a:rPr lang="ko-KR" altLang="en-US" sz="2200" dirty="0"/>
              <a:t>구축</a:t>
            </a:r>
            <a:endParaRPr lang="en-US" altLang="ko-KR" sz="22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en-US" altLang="ko-KR" sz="2000" dirty="0"/>
              <a:t>{“</a:t>
            </a:r>
            <a:r>
              <a:rPr lang="ko-KR" altLang="en-US" sz="2000" dirty="0"/>
              <a:t>표준어</a:t>
            </a:r>
            <a:r>
              <a:rPr lang="en-US" altLang="ko-KR" sz="2000" dirty="0"/>
              <a:t>”: “</a:t>
            </a:r>
            <a:r>
              <a:rPr lang="ko-KR" altLang="en-US" sz="2000" dirty="0"/>
              <a:t>방언</a:t>
            </a:r>
            <a:r>
              <a:rPr lang="en-US" altLang="ko-KR" sz="2000" dirty="0"/>
              <a:t>”} 30,457</a:t>
            </a:r>
            <a:r>
              <a:rPr lang="ko-KR" altLang="en-US" sz="2000" dirty="0"/>
              <a:t>쌍 추출</a:t>
            </a:r>
            <a:endParaRPr lang="en-US" altLang="ko-KR" sz="2000" dirty="0"/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/>
              <a:t>비속어 쌍</a:t>
            </a:r>
            <a:r>
              <a:rPr lang="en-US" altLang="ko-KR" sz="2000" dirty="0"/>
              <a:t>: 99</a:t>
            </a:r>
          </a:p>
          <a:p>
            <a:pPr marL="1257300" lvl="2" indent="-342900">
              <a:buFont typeface="Wingdings" pitchFamily="2" charset="2"/>
              <a:buChar char="ü"/>
            </a:pPr>
            <a:r>
              <a:rPr lang="ko-KR" altLang="en-US" sz="2000" dirty="0" err="1"/>
              <a:t>일반어</a:t>
            </a:r>
            <a:r>
              <a:rPr lang="ko-KR" altLang="en-US" sz="2000" dirty="0"/>
              <a:t> 쌍</a:t>
            </a:r>
            <a:r>
              <a:rPr lang="en-US" altLang="ko-KR" sz="2000" dirty="0"/>
              <a:t>:</a:t>
            </a:r>
            <a:r>
              <a:rPr lang="ko-KR" altLang="en-US" sz="2000" dirty="0"/>
              <a:t> </a:t>
            </a:r>
            <a:r>
              <a:rPr lang="en-US" altLang="ko-KR" sz="2000" dirty="0"/>
              <a:t>30,358</a:t>
            </a:r>
          </a:p>
        </p:txBody>
      </p:sp>
      <p:sp>
        <p:nvSpPr>
          <p:cNvPr id="5" name="텍스트 개체 틀 3">
            <a:extLst>
              <a:ext uri="{FF2B5EF4-FFF2-40B4-BE49-F238E27FC236}">
                <a16:creationId xmlns:a16="http://schemas.microsoft.com/office/drawing/2014/main" id="{D533D021-0471-FFF2-C00A-5947C3B6ABDF}"/>
              </a:ext>
            </a:extLst>
          </p:cNvPr>
          <p:cNvSpPr txBox="1">
            <a:spLocks/>
          </p:cNvSpPr>
          <p:nvPr/>
        </p:nvSpPr>
        <p:spPr>
          <a:xfrm>
            <a:off x="661105" y="224199"/>
            <a:ext cx="10876773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b="1" kern="1200" spc="-200" baseline="0" dirty="0" smtClean="0">
                <a:solidFill>
                  <a:srgbClr val="01284A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02 </a:t>
            </a:r>
            <a:r>
              <a:rPr lang="ko-KR" altLang="en-US" dirty="0">
                <a:latin typeface="Times New Roman" panose="02020603050405020304" pitchFamily="18" charset="0"/>
                <a:ea typeface="나눔스퀘어_ac ExtraBold" panose="020B0600000101010101" pitchFamily="50" charset="-127"/>
                <a:cs typeface="Times New Roman" panose="02020603050405020304" pitchFamily="18" charset="0"/>
              </a:rPr>
              <a:t>방법론</a:t>
            </a:r>
            <a:endParaRPr lang="en-US" altLang="ko-KR" dirty="0">
              <a:latin typeface="Times New Roman" panose="02020603050405020304" pitchFamily="18" charset="0"/>
              <a:ea typeface="나눔스퀘어_ac Extra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C44F5E-F305-FB00-46EC-0F043C6C8271}"/>
              </a:ext>
            </a:extLst>
          </p:cNvPr>
          <p:cNvSpPr txBox="1"/>
          <p:nvPr/>
        </p:nvSpPr>
        <p:spPr>
          <a:xfrm>
            <a:off x="347311" y="6384607"/>
            <a:ext cx="115359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800" dirty="0"/>
              <a:t>[1</a:t>
            </a:r>
            <a:r>
              <a:rPr lang="en-US" altLang="ko-KR" sz="800" dirty="0"/>
              <a:t>] https://</a:t>
            </a:r>
            <a:r>
              <a:rPr lang="en-US" altLang="ko-KR" sz="800" dirty="0" err="1"/>
              <a:t>www.aihub.or.kr</a:t>
            </a:r>
            <a:r>
              <a:rPr lang="en-US" altLang="ko-KR" sz="800" dirty="0"/>
              <a:t>/</a:t>
            </a:r>
            <a:r>
              <a:rPr lang="en-US" altLang="ko-KR" sz="800" dirty="0" err="1"/>
              <a:t>aihubdata</a:t>
            </a:r>
            <a:r>
              <a:rPr lang="en-US" altLang="ko-KR" sz="800" dirty="0"/>
              <a:t>/data/</a:t>
            </a:r>
            <a:r>
              <a:rPr lang="en-US" altLang="ko-KR" sz="800" dirty="0" err="1"/>
              <a:t>view.do?dataSetSn</a:t>
            </a:r>
            <a:r>
              <a:rPr lang="en-US" altLang="ko-KR" sz="800" dirty="0"/>
              <a:t>=119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3822E1B-3CE6-C8A6-01E0-CA4F95A5B07E}"/>
              </a:ext>
            </a:extLst>
          </p:cNvPr>
          <p:cNvSpPr/>
          <p:nvPr/>
        </p:nvSpPr>
        <p:spPr>
          <a:xfrm>
            <a:off x="2042288" y="5032416"/>
            <a:ext cx="3668964" cy="3745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사각형: 둥근 모서리 58">
            <a:extLst>
              <a:ext uri="{FF2B5EF4-FFF2-40B4-BE49-F238E27FC236}">
                <a16:creationId xmlns:a16="http://schemas.microsoft.com/office/drawing/2014/main" id="{280533E0-1572-10C8-0343-351C325C7E1D}"/>
              </a:ext>
            </a:extLst>
          </p:cNvPr>
          <p:cNvSpPr/>
          <p:nvPr/>
        </p:nvSpPr>
        <p:spPr>
          <a:xfrm>
            <a:off x="1512537" y="3020517"/>
            <a:ext cx="7050472" cy="336408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EBA2B9-DED9-6C02-0375-0E640E74EC9C}"/>
              </a:ext>
            </a:extLst>
          </p:cNvPr>
          <p:cNvSpPr txBox="1"/>
          <p:nvPr/>
        </p:nvSpPr>
        <p:spPr>
          <a:xfrm>
            <a:off x="1588892" y="3111422"/>
            <a:ext cx="697411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ko-KR" dirty="0">
                <a:latin typeface="Helvetica Neue" panose="02000503000000020004" pitchFamily="2" charset="0"/>
              </a:rPr>
              <a:t>  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"</a:t>
            </a:r>
            <a:r>
              <a:rPr lang="en" altLang="ko-KR" dirty="0" err="1">
                <a:effectLst/>
                <a:latin typeface="Helvetica Neue" panose="02000503000000020004" pitchFamily="2" charset="0"/>
              </a:rPr>
              <a:t>standard_form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": "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동남아는 덥지 않냐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.",</a:t>
            </a:r>
          </a:p>
          <a:p>
            <a:pPr>
              <a:buNone/>
            </a:pPr>
            <a:r>
              <a:rPr lang="en-US" altLang="ko-KR" dirty="0">
                <a:effectLst/>
                <a:latin typeface="Helvetica Neue" panose="02000503000000020004" pitchFamily="2" charset="0"/>
              </a:rPr>
              <a:t>  "</a:t>
            </a:r>
            <a:r>
              <a:rPr lang="en" altLang="ko-KR" dirty="0" err="1">
                <a:effectLst/>
                <a:latin typeface="Helvetica Neue" panose="02000503000000020004" pitchFamily="2" charset="0"/>
              </a:rPr>
              <a:t>dialect_form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": "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동남아는 덥다 아이가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.",</a:t>
            </a:r>
          </a:p>
          <a:p>
            <a:pPr>
              <a:buNone/>
            </a:pPr>
            <a:r>
              <a:rPr lang="en" altLang="ko-KR" dirty="0">
                <a:effectLst/>
                <a:latin typeface="Helvetica Neue" panose="02000503000000020004" pitchFamily="2" charset="0"/>
              </a:rPr>
              <a:t>  ”</a:t>
            </a:r>
            <a:r>
              <a:rPr lang="en" altLang="ko-KR" dirty="0" err="1">
                <a:effectLst/>
                <a:latin typeface="Helvetica Neue" panose="02000503000000020004" pitchFamily="2" charset="0"/>
              </a:rPr>
              <a:t>dialectList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": [</a:t>
            </a:r>
          </a:p>
          <a:p>
            <a:pPr>
              <a:buNone/>
            </a:pPr>
            <a:r>
              <a:rPr lang="en" altLang="ko-KR" dirty="0">
                <a:effectLst/>
                <a:latin typeface="Helvetica Neue" panose="02000503000000020004" pitchFamily="2" charset="0"/>
              </a:rPr>
              <a:t>    {</a:t>
            </a:r>
          </a:p>
          <a:p>
            <a:pPr>
              <a:buNone/>
            </a:pPr>
            <a:r>
              <a:rPr lang="en" altLang="ko-KR" dirty="0">
                <a:effectLst/>
                <a:latin typeface="Helvetica Neue" panose="02000503000000020004" pitchFamily="2" charset="0"/>
              </a:rPr>
              <a:t>      "</a:t>
            </a:r>
            <a:r>
              <a:rPr lang="en-US" altLang="ko-KR" dirty="0">
                <a:latin typeface="Helvetica Neue" panose="02000503000000020004" pitchFamily="2" charset="0"/>
              </a:rPr>
              <a:t>dialect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": "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동남아는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","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standard": "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동남아는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","</a:t>
            </a:r>
            <a:r>
              <a:rPr lang="en" altLang="ko-KR" dirty="0" err="1">
                <a:effectLst/>
                <a:latin typeface="Helvetica Neue" panose="02000503000000020004" pitchFamily="2" charset="0"/>
              </a:rPr>
              <a:t>isDialect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": false</a:t>
            </a:r>
          </a:p>
          <a:p>
            <a:pPr>
              <a:buNone/>
            </a:pPr>
            <a:r>
              <a:rPr lang="en" altLang="ko-KR" dirty="0">
                <a:effectLst/>
                <a:latin typeface="Helvetica Neue" panose="02000503000000020004" pitchFamily="2" charset="0"/>
              </a:rPr>
              <a:t>    },</a:t>
            </a:r>
          </a:p>
          <a:p>
            <a:pPr>
              <a:buNone/>
            </a:pPr>
            <a:r>
              <a:rPr lang="en" altLang="ko-KR" dirty="0">
                <a:effectLst/>
                <a:latin typeface="Helvetica Neue" panose="02000503000000020004" pitchFamily="2" charset="0"/>
              </a:rPr>
              <a:t>    {</a:t>
            </a:r>
          </a:p>
          <a:p>
            <a:pPr>
              <a:buNone/>
            </a:pPr>
            <a:r>
              <a:rPr lang="en" altLang="ko-KR" dirty="0">
                <a:effectLst/>
                <a:latin typeface="Helvetica Neue" panose="02000503000000020004" pitchFamily="2" charset="0"/>
              </a:rPr>
              <a:t>      "</a:t>
            </a:r>
            <a:r>
              <a:rPr lang="en-US" altLang="ko-KR" dirty="0">
                <a:latin typeface="Helvetica Neue" panose="02000503000000020004" pitchFamily="2" charset="0"/>
              </a:rPr>
              <a:t>dialect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": "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덥다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","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standard": "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덥지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","</a:t>
            </a:r>
            <a:r>
              <a:rPr lang="en" altLang="ko-KR" dirty="0" err="1">
                <a:effectLst/>
                <a:latin typeface="Helvetica Neue" panose="02000503000000020004" pitchFamily="2" charset="0"/>
              </a:rPr>
              <a:t>isDialect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": true</a:t>
            </a:r>
          </a:p>
          <a:p>
            <a:pPr>
              <a:buNone/>
            </a:pPr>
            <a:r>
              <a:rPr lang="en" altLang="ko-KR" dirty="0">
                <a:effectLst/>
                <a:latin typeface="Helvetica Neue" panose="02000503000000020004" pitchFamily="2" charset="0"/>
              </a:rPr>
              <a:t>    },</a:t>
            </a:r>
          </a:p>
          <a:p>
            <a:pPr>
              <a:buNone/>
            </a:pPr>
            <a:r>
              <a:rPr lang="en" altLang="ko-KR" dirty="0">
                <a:effectLst/>
                <a:latin typeface="Helvetica Neue" panose="02000503000000020004" pitchFamily="2" charset="0"/>
              </a:rPr>
              <a:t>    {</a:t>
            </a:r>
          </a:p>
          <a:p>
            <a:pPr>
              <a:buNone/>
            </a:pPr>
            <a:r>
              <a:rPr lang="en" altLang="ko-KR" dirty="0">
                <a:effectLst/>
                <a:latin typeface="Helvetica Neue" panose="02000503000000020004" pitchFamily="2" charset="0"/>
              </a:rPr>
              <a:t>      "</a:t>
            </a:r>
            <a:r>
              <a:rPr lang="en-US" altLang="ko-KR" dirty="0">
                <a:latin typeface="Helvetica Neue" panose="02000503000000020004" pitchFamily="2" charset="0"/>
              </a:rPr>
              <a:t>dialect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": "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아이가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.","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standard": "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않냐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.","</a:t>
            </a:r>
            <a:r>
              <a:rPr lang="en" altLang="ko-KR" dirty="0" err="1">
                <a:effectLst/>
                <a:latin typeface="Helvetica Neue" panose="02000503000000020004" pitchFamily="2" charset="0"/>
              </a:rPr>
              <a:t>isDialect</a:t>
            </a:r>
            <a:r>
              <a:rPr lang="en" altLang="ko-KR" dirty="0">
                <a:effectLst/>
                <a:latin typeface="Helvetica Neue" panose="02000503000000020004" pitchFamily="2" charset="0"/>
              </a:rPr>
              <a:t>": true }]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D4BBEDC-A47A-91EF-4727-82483CDD26BC}"/>
              </a:ext>
            </a:extLst>
          </p:cNvPr>
          <p:cNvSpPr/>
          <p:nvPr/>
        </p:nvSpPr>
        <p:spPr>
          <a:xfrm>
            <a:off x="2042288" y="5794614"/>
            <a:ext cx="3953778" cy="4403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1B8796C-FB50-664D-EDB7-A9D6E717B801}"/>
              </a:ext>
            </a:extLst>
          </p:cNvPr>
          <p:cNvSpPr/>
          <p:nvPr/>
        </p:nvSpPr>
        <p:spPr>
          <a:xfrm>
            <a:off x="2042287" y="4201793"/>
            <a:ext cx="4515909" cy="4403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0907419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+Pretendard">
      <a:majorFont>
        <a:latin typeface="Times New Roman"/>
        <a:ea typeface="Pretendard"/>
        <a:cs typeface=""/>
      </a:majorFont>
      <a:minorFont>
        <a:latin typeface="Times New Roman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1309295E-AC86-463C-B82C-7981B6560456}">
  <we:reference id="wa104178141" version="3.1.2.28" store="ko-KR" storeType="OMEX"/>
  <we:alternateReferences>
    <we:reference id="wa104178141" version="3.1.2.28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1A359767599514D972637BD7740F78D" ma:contentTypeVersion="8" ma:contentTypeDescription="새 문서를 만듭니다." ma:contentTypeScope="" ma:versionID="bafdf6ca2d1564438dc2a4ad33ae8c4c">
  <xsd:schema xmlns:xsd="http://www.w3.org/2001/XMLSchema" xmlns:xs="http://www.w3.org/2001/XMLSchema" xmlns:p="http://schemas.microsoft.com/office/2006/metadata/properties" xmlns:ns3="d26d943f-ea64-4e84-8729-93231e66be0b" targetNamespace="http://schemas.microsoft.com/office/2006/metadata/properties" ma:root="true" ma:fieldsID="1048e6238a3508007e253fee579a0891" ns3:_="">
    <xsd:import namespace="d26d943f-ea64-4e84-8729-93231e66be0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6d943f-ea64-4e84-8729-93231e66be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B2E2493-9CFA-467E-A5A1-49B9A20ACD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26d943f-ea64-4e84-8729-93231e66be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E1269C8-4DC8-49C1-A41D-7D71E95E5C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C4C8F15-F8D5-48C0-A357-7B32E4F5B630}">
  <ds:schemaRefs>
    <ds:schemaRef ds:uri="http://www.w3.org/XML/1998/namespace"/>
    <ds:schemaRef ds:uri="http://schemas.microsoft.com/office/2006/documentManagement/types"/>
    <ds:schemaRef ds:uri="http://purl.org/dc/terms/"/>
    <ds:schemaRef ds:uri="http://purl.org/dc/dcmitype/"/>
    <ds:schemaRef ds:uri="http://schemas.openxmlformats.org/package/2006/metadata/core-properties"/>
    <ds:schemaRef ds:uri="d26d943f-ea64-4e84-8729-93231e66be0b"/>
    <ds:schemaRef ds:uri="http://schemas.microsoft.com/office/2006/metadata/properties"/>
    <ds:schemaRef ds:uri="http://schemas.microsoft.com/office/infopath/2007/PartnerControl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204972</TotalTime>
  <Words>3232</Words>
  <Application>Microsoft Macintosh PowerPoint</Application>
  <PresentationFormat>와이드스크린</PresentationFormat>
  <Paragraphs>462</Paragraphs>
  <Slides>28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8" baseType="lpstr">
      <vt:lpstr>Helvetica Neue</vt:lpstr>
      <vt:lpstr>맑은 고딕</vt:lpstr>
      <vt:lpstr>나눔고딕</vt:lpstr>
      <vt:lpstr>Consolas</vt:lpstr>
      <vt:lpstr>Arial</vt:lpstr>
      <vt:lpstr>Times New Roman</vt:lpstr>
      <vt:lpstr>나눔고딕 ExtraBold</vt:lpstr>
      <vt:lpstr>Cambria Math</vt:lpstr>
      <vt:lpstr>Wingdings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Yohan Jun</dc:title>
  <dc:creator>Yohan Jun</dc:creator>
  <cp:lastModifiedBy>김정인</cp:lastModifiedBy>
  <cp:revision>5246</cp:revision>
  <dcterms:created xsi:type="dcterms:W3CDTF">2017-08-16T06:22:30Z</dcterms:created>
  <dcterms:modified xsi:type="dcterms:W3CDTF">2025-10-19T15:41:57Z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0x01010011A359767599514D972637BD7740F78D</vt:lpwstr>
  </property>
</Properties>
</file>